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6"/>
  </p:notesMasterIdLst>
  <p:handoutMasterIdLst>
    <p:handoutMasterId r:id="rId17"/>
  </p:handoutMasterIdLst>
  <p:sldIdLst>
    <p:sldId id="256" r:id="rId2"/>
    <p:sldId id="423" r:id="rId3"/>
    <p:sldId id="394" r:id="rId4"/>
    <p:sldId id="395" r:id="rId5"/>
    <p:sldId id="473" r:id="rId6"/>
    <p:sldId id="450" r:id="rId7"/>
    <p:sldId id="447" r:id="rId8"/>
    <p:sldId id="452" r:id="rId9"/>
    <p:sldId id="453" r:id="rId10"/>
    <p:sldId id="458" r:id="rId11"/>
    <p:sldId id="459" r:id="rId12"/>
    <p:sldId id="460" r:id="rId13"/>
    <p:sldId id="472" r:id="rId14"/>
    <p:sldId id="451" r:id="rId1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77985" autoAdjust="0"/>
  </p:normalViewPr>
  <p:slideViewPr>
    <p:cSldViewPr>
      <p:cViewPr varScale="1">
        <p:scale>
          <a:sx n="54" d="100"/>
          <a:sy n="54" d="100"/>
        </p:scale>
        <p:origin x="-159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vl1pPr>
          </a:lstStyle>
          <a:p>
            <a:endParaRPr lang="en-US"/>
          </a:p>
        </p:txBody>
      </p:sp>
      <p:sp>
        <p:nvSpPr>
          <p:cNvPr id="337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vl1pPr>
          </a:lstStyle>
          <a:p>
            <a:endParaRPr lang="en-US"/>
          </a:p>
        </p:txBody>
      </p:sp>
      <p:sp>
        <p:nvSpPr>
          <p:cNvPr id="337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vl1pPr>
          </a:lstStyle>
          <a:p>
            <a:endParaRPr lang="en-US"/>
          </a:p>
        </p:txBody>
      </p:sp>
      <p:sp>
        <p:nvSpPr>
          <p:cNvPr id="337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fld id="{BADACCDD-DCAB-4ED0-919A-E792EDBF588A}" type="slidenum">
              <a:rPr lang="en-US"/>
              <a:pPr/>
              <a:t>‹#›</a:t>
            </a:fld>
            <a:endParaRPr lang="en-US"/>
          </a:p>
        </p:txBody>
      </p:sp>
    </p:spTree>
    <p:extLst>
      <p:ext uri="{BB962C8B-B14F-4D97-AF65-F5344CB8AC3E}">
        <p14:creationId xmlns:p14="http://schemas.microsoft.com/office/powerpoint/2010/main" val="2808831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vl1pPr>
          </a:lstStyle>
          <a:p>
            <a:endParaRPr lang="en-US"/>
          </a:p>
        </p:txBody>
      </p:sp>
      <p:sp>
        <p:nvSpPr>
          <p:cNvPr id="1843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vl1pPr>
          </a:lstStyle>
          <a:p>
            <a:endParaRPr lang="en-US"/>
          </a:p>
        </p:txBody>
      </p:sp>
      <p:sp>
        <p:nvSpPr>
          <p:cNvPr id="1843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843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43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vl1pPr>
          </a:lstStyle>
          <a:p>
            <a:endParaRPr lang="en-US"/>
          </a:p>
        </p:txBody>
      </p:sp>
      <p:sp>
        <p:nvSpPr>
          <p:cNvPr id="1843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fld id="{9FF1B23F-E2A3-457D-8F92-CED1B26949FB}" type="slidenum">
              <a:rPr lang="en-US"/>
              <a:pPr/>
              <a:t>‹#›</a:t>
            </a:fld>
            <a:endParaRPr lang="en-US"/>
          </a:p>
        </p:txBody>
      </p:sp>
    </p:spTree>
    <p:extLst>
      <p:ext uri="{BB962C8B-B14F-4D97-AF65-F5344CB8AC3E}">
        <p14:creationId xmlns:p14="http://schemas.microsoft.com/office/powerpoint/2010/main" val="242665916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CF5A129D-19EE-415F-B4C0-FEFFA6C8E319}" type="slidenum">
              <a:rPr lang="en-US" sz="1300"/>
              <a:pPr/>
              <a:t>8</a:t>
            </a:fld>
            <a:endParaRPr lang="en-US" sz="13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FE2F0740-7268-4292-8F95-B3807F7736F3}" type="slidenum">
              <a:rPr lang="en-US" sz="1300"/>
              <a:pPr/>
              <a:t>9</a:t>
            </a:fld>
            <a:endParaRPr 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04DCAE3F-0FB0-4EE9-BB4B-A671DB2CFDC1}" type="slidenum">
              <a:rPr lang="en-US" sz="1300"/>
              <a:pPr/>
              <a:t>10</a:t>
            </a:fld>
            <a:endParaRPr lang="en-US" sz="1300"/>
          </a:p>
        </p:txBody>
      </p:sp>
      <p:sp>
        <p:nvSpPr>
          <p:cNvPr id="90115" name="Rectangle 2"/>
          <p:cNvSpPr>
            <a:spLocks noGrp="1" noRot="1" noChangeAspect="1" noChangeArrowheads="1" noTextEdit="1"/>
          </p:cNvSpPr>
          <p:nvPr>
            <p:ph type="sldImg"/>
          </p:nvPr>
        </p:nvSpPr>
        <p:spPr>
          <a:xfrm>
            <a:off x="1257300" y="720725"/>
            <a:ext cx="4802188" cy="3602038"/>
          </a:xfrm>
          <a:ln/>
        </p:spPr>
      </p:sp>
      <p:sp>
        <p:nvSpPr>
          <p:cNvPr id="90116" name="Rectangle 3"/>
          <p:cNvSpPr>
            <a:spLocks noGrp="1" noChangeArrowheads="1"/>
          </p:cNvSpPr>
          <p:nvPr>
            <p:ph type="body" idx="1"/>
          </p:nvPr>
        </p:nvSpPr>
        <p:spPr>
          <a:xfrm>
            <a:off x="977055" y="4562237"/>
            <a:ext cx="5361093" cy="43188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64FE8A3B-1821-4660-9B1A-FEABF27851DB}" type="slidenum">
              <a:rPr lang="en-US" sz="1300"/>
              <a:pPr/>
              <a:t>11</a:t>
            </a:fld>
            <a:endParaRPr lang="en-US"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75360" y="4560570"/>
            <a:ext cx="5364480" cy="43205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Networked or linked structures are ubiquitous. Examples range from the World Wide Web, large social networks such as the network of board of directors or the network of Hollywood actors, the distribution network of Wal-Mart, the power grid of the US, or even the neurological network of our brain. </a:t>
            </a:r>
          </a:p>
          <a:p>
            <a:pPr>
              <a:spcBef>
                <a:spcPct val="0"/>
              </a:spcBef>
            </a:pPr>
            <a:endParaRPr lang="en-US" sz="1900"/>
          </a:p>
          <a:p>
            <a:pPr>
              <a:spcBef>
                <a:spcPct val="0"/>
              </a:spcBef>
            </a:pPr>
            <a:endParaRPr lang="en-US" sz="1900"/>
          </a:p>
          <a:p>
            <a:pPr>
              <a:spcBef>
                <a:spcPct val="0"/>
              </a:spcBef>
            </a:pPr>
            <a:endParaRPr lang="en-US" sz="1900"/>
          </a:p>
          <a:p>
            <a:pPr>
              <a:spcBef>
                <a:spcPct val="0"/>
              </a:spcBef>
            </a:pPr>
            <a:r>
              <a:rPr lang="en-US" sz="1900"/>
              <a:t>August 96 - Major power outage that affected the entire west coast of the US from Alaska to California for over 24 hours.</a:t>
            </a:r>
          </a:p>
          <a:p>
            <a:pPr>
              <a:spcBef>
                <a:spcPct val="0"/>
              </a:spcBef>
            </a:pPr>
            <a:r>
              <a:rPr lang="en-US" sz="1900"/>
              <a:t>This power outage was caused by a single transmission line,</a:t>
            </a:r>
          </a:p>
          <a:p>
            <a:pPr>
              <a:spcBef>
                <a:spcPct val="0"/>
              </a:spcBef>
            </a:pPr>
            <a:r>
              <a:rPr lang="en-US" sz="1900"/>
              <a:t>That was knowcked down by a tree. More interestingly, the accident</a:t>
            </a:r>
          </a:p>
          <a:p>
            <a:pPr>
              <a:spcBef>
                <a:spcPct val="0"/>
              </a:spcBef>
            </a:pPr>
            <a:r>
              <a:rPr lang="en-US" sz="1900"/>
              <a:t>Was detected right away and as standard procedure the load of the line</a:t>
            </a:r>
          </a:p>
          <a:p>
            <a:pPr>
              <a:spcBef>
                <a:spcPct val="0"/>
              </a:spcBef>
            </a:pPr>
            <a:r>
              <a:rPr lang="en-US" sz="1900"/>
              <a:t>Was transferred to the other lines of the set; but they were already overloaded</a:t>
            </a:r>
          </a:p>
          <a:p>
            <a:pPr>
              <a:spcBef>
                <a:spcPct val="0"/>
              </a:spcBef>
            </a:pPr>
            <a:r>
              <a:rPr lang="en-US" sz="1900"/>
              <a:t>And the extra overload caused  the lines to heat up stretch. Well, this was a hot</a:t>
            </a:r>
          </a:p>
          <a:p>
            <a:pPr>
              <a:spcBef>
                <a:spcPct val="0"/>
              </a:spcBef>
            </a:pPr>
            <a:r>
              <a:rPr lang="en-US" sz="1900"/>
              <a:t>Summer, the trees had grown dramatically and a few lines were kncked down,</a:t>
            </a:r>
          </a:p>
          <a:p>
            <a:pPr>
              <a:spcBef>
                <a:spcPct val="0"/>
              </a:spcBef>
            </a:pPr>
            <a:r>
              <a:rPr lang="en-US" sz="1900"/>
              <a:t>Causing the domino effect that brought down the entire power grid of</a:t>
            </a:r>
          </a:p>
          <a:p>
            <a:pPr>
              <a:spcBef>
                <a:spcPct val="0"/>
              </a:spcBef>
            </a:pPr>
            <a:r>
              <a:rPr lang="en-US" sz="1900"/>
              <a:t>The west coast of the US.</a:t>
            </a:r>
          </a:p>
          <a:p>
            <a:pPr>
              <a:spcBef>
                <a:spcPct val="0"/>
              </a:spcBef>
            </a:pPr>
            <a:endParaRPr lang="en-US" sz="1900"/>
          </a:p>
          <a:p>
            <a:pPr>
              <a:spcBef>
                <a:spcPct val="0"/>
              </a:spcBef>
            </a:pPr>
            <a:r>
              <a:rPr lang="en-US" sz="1900"/>
              <a:t>How did it happened? Key issues:</a:t>
            </a:r>
          </a:p>
          <a:p>
            <a:pPr>
              <a:spcBef>
                <a:spcPct val="0"/>
              </a:spcBef>
            </a:pPr>
            <a:r>
              <a:rPr lang="en-US" sz="1900"/>
              <a:t>	How can we design more robust netwroks?</a:t>
            </a:r>
          </a:p>
          <a:p>
            <a:pPr>
              <a:spcBef>
                <a:spcPct val="0"/>
              </a:spcBef>
            </a:pPr>
            <a:r>
              <a:rPr lang="en-US" sz="1900"/>
              <a:t>	How does disease spread in a ntewrokd of people </a:t>
            </a:r>
          </a:p>
          <a:p>
            <a:pPr>
              <a:spcBef>
                <a:spcPct val="0"/>
              </a:spcBef>
            </a:pPr>
            <a:endParaRPr lang="en-US" sz="1900"/>
          </a:p>
          <a:p>
            <a:pPr>
              <a:spcBef>
                <a:spcPct val="0"/>
              </a:spcBef>
            </a:pPr>
            <a:endParaRPr lang="en-US" sz="1900"/>
          </a:p>
          <a:p>
            <a:pPr>
              <a:spcBef>
                <a:spcPct val="0"/>
              </a:spcBef>
            </a:pPr>
            <a:r>
              <a:rPr lang="en-US" sz="1900"/>
              <a:t> Graphs that occur in many biological, social, and manmade systems</a:t>
            </a:r>
          </a:p>
          <a:p>
            <a:pPr>
              <a:spcBef>
                <a:spcPct val="0"/>
              </a:spcBef>
            </a:pPr>
            <a:r>
              <a:rPr lang="en-US" sz="1900"/>
              <a:t>Are often neither completely regular nor completely random –</a:t>
            </a:r>
          </a:p>
          <a:p>
            <a:pPr>
              <a:spcBef>
                <a:spcPct val="0"/>
              </a:spcBef>
            </a:pPr>
            <a:r>
              <a:rPr lang="en-US" sz="1900"/>
              <a:t>Instead they have a small world topology </a:t>
            </a:r>
            <a:r>
              <a:rPr lang="en-US" sz="1900">
                <a:sym typeface="Wingdings" pitchFamily="2" charset="2"/>
              </a:rPr>
              <a:t>  nodes are highly clustered</a:t>
            </a:r>
          </a:p>
          <a:p>
            <a:pPr>
              <a:spcBef>
                <a:spcPct val="0"/>
              </a:spcBef>
            </a:pPr>
            <a:r>
              <a:rPr lang="en-US" sz="1900">
                <a:sym typeface="Wingdings" pitchFamily="2" charset="2"/>
              </a:rPr>
              <a:t>And yet the path length between them is small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4D6C07C6-1EB2-4AB0-89DF-409CA88B0FD6}" type="slidenum">
              <a:rPr lang="en-US" sz="1300"/>
              <a:pPr/>
              <a:t>12</a:t>
            </a:fld>
            <a:endParaRPr lang="en-US" sz="13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fld id="{B6E833B4-73BC-4298-8AB8-753EC4565527}" type="slidenum">
              <a:rPr lang="en-US" sz="1300"/>
              <a:pPr/>
              <a:t>13</a:t>
            </a:fld>
            <a:endParaRPr lang="en-US" sz="13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225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22532" name="Rectangle 4"/>
          <p:cNvSpPr>
            <a:spLocks noGrp="1" noChangeArrowheads="1"/>
          </p:cNvSpPr>
          <p:nvPr>
            <p:ph type="dt" sz="half" idx="2"/>
          </p:nvPr>
        </p:nvSpPr>
        <p:spPr/>
        <p:txBody>
          <a:bodyPr/>
          <a:lstStyle>
            <a:lvl1pPr>
              <a:defRPr/>
            </a:lvl1pPr>
          </a:lstStyle>
          <a:p>
            <a:endParaRPr lang="en-US" altLang="en-US"/>
          </a:p>
        </p:txBody>
      </p:sp>
      <p:sp>
        <p:nvSpPr>
          <p:cNvPr id="22533" name="Rectangle 5"/>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22534" name="Rectangle 6"/>
          <p:cNvSpPr>
            <a:spLocks noGrp="1" noChangeArrowheads="1"/>
          </p:cNvSpPr>
          <p:nvPr>
            <p:ph type="sldNum" sz="quarter" idx="4"/>
          </p:nvPr>
        </p:nvSpPr>
        <p:spPr/>
        <p:txBody>
          <a:bodyPr/>
          <a:lstStyle>
            <a:lvl1pPr>
              <a:defRPr/>
            </a:lvl1pPr>
          </a:lstStyle>
          <a:p>
            <a:fld id="{F22BFDEC-FCBB-49DE-A0FA-3B361D499DFD}" type="slidenum">
              <a:rPr lang="en-US" altLang="en-US"/>
              <a:pPr/>
              <a:t>‹#›</a:t>
            </a:fld>
            <a:endParaRPr lang="en-US" altLang="en-US"/>
          </a:p>
        </p:txBody>
      </p:sp>
      <p:sp>
        <p:nvSpPr>
          <p:cNvPr id="22535"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22536"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88883A2-C87C-4DA5-8F0A-2CD70C00ABAC}"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27AA5BB-444E-4FD8-B693-B4B1529C1F47}"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983B55C8-E815-450D-B67D-C0E2B2036656}"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B78A5F62-41D1-4BDE-98B4-A345B8163154}"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2DF1523-B76B-4533-9863-DBCD825F67FD}"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02543A71-5665-4D7E-B1B1-7349F3148D7F}"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592D0F2A-B67E-4CD9-836B-51B3ACC35217}"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E3C156DC-1DD0-4528-AD00-89059DA56DB3}"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29BB799F-B540-4526-A3BF-E55FC907AA18}"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A867BF1A-AB91-4068-9EFD-A173C3631A18}"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8D14394-D50C-474D-87AA-05A1CF1F1A6B}"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2150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15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215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215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fld id="{C09D661D-BFBD-4441-8755-4DB5B172C7AD}" type="slidenum">
              <a:rPr lang="en-US" altLang="en-US"/>
              <a:pPr/>
              <a:t>‹#›</a:t>
            </a:fld>
            <a:endParaRPr lang="en-US" altLang="en-US"/>
          </a:p>
        </p:txBody>
      </p:sp>
      <p:sp>
        <p:nvSpPr>
          <p:cNvPr id="2151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endParaRPr lang="en-US"/>
          </a:p>
        </p:txBody>
      </p:sp>
      <p:sp>
        <p:nvSpPr>
          <p:cNvPr id="2151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sldNum="0" hdr="0" ftr="0" dt="0"/>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itchFamily="18" charset="0"/>
        </a:defRPr>
      </a:lvl2pPr>
      <a:lvl3pPr algn="l" rtl="0" fontAlgn="base">
        <a:spcBef>
          <a:spcPct val="0"/>
        </a:spcBef>
        <a:spcAft>
          <a:spcPct val="0"/>
        </a:spcAft>
        <a:defRPr sz="4200">
          <a:solidFill>
            <a:schemeClr val="tx2"/>
          </a:solidFill>
          <a:latin typeface="Garamond" pitchFamily="18" charset="0"/>
        </a:defRPr>
      </a:lvl3pPr>
      <a:lvl4pPr algn="l" rtl="0" fontAlgn="base">
        <a:spcBef>
          <a:spcPct val="0"/>
        </a:spcBef>
        <a:spcAft>
          <a:spcPct val="0"/>
        </a:spcAft>
        <a:defRPr sz="4200">
          <a:solidFill>
            <a:schemeClr val="tx2"/>
          </a:solidFill>
          <a:latin typeface="Garamond" pitchFamily="18" charset="0"/>
        </a:defRPr>
      </a:lvl4pPr>
      <a:lvl5pPr algn="l" rtl="0" fontAlgn="base">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image" Target="../media/image8.emf"/><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905000"/>
            <a:ext cx="8763000" cy="1905000"/>
          </a:xfrm>
        </p:spPr>
        <p:txBody>
          <a:bodyPr/>
          <a:lstStyle/>
          <a:p>
            <a:pPr algn="ctr"/>
            <a:r>
              <a:rPr lang="en-US" b="1" dirty="0"/>
              <a:t>   </a:t>
            </a:r>
            <a:r>
              <a:rPr lang="en-US" b="1" dirty="0" smtClean="0"/>
              <a:t>Discrete Structures</a:t>
            </a:r>
            <a:endParaRPr lang="en-US" b="1" dirty="0"/>
          </a:p>
        </p:txBody>
      </p:sp>
      <p:sp>
        <p:nvSpPr>
          <p:cNvPr id="2051" name="Rectangle 3"/>
          <p:cNvSpPr>
            <a:spLocks noGrp="1" noChangeArrowheads="1"/>
          </p:cNvSpPr>
          <p:nvPr>
            <p:ph type="subTitle" idx="1"/>
          </p:nvPr>
        </p:nvSpPr>
        <p:spPr>
          <a:xfrm>
            <a:off x="1295400" y="4114800"/>
            <a:ext cx="6629400" cy="1600200"/>
          </a:xfrm>
        </p:spPr>
        <p:txBody>
          <a:bodyPr/>
          <a:lstStyle/>
          <a:p>
            <a:pPr algn="ctr">
              <a:lnSpc>
                <a:spcPct val="80000"/>
              </a:lnSpc>
            </a:pPr>
            <a:r>
              <a:rPr lang="en-US" sz="2000" dirty="0" smtClean="0"/>
              <a:t>Spring 2020</a:t>
            </a:r>
          </a:p>
          <a:p>
            <a:pPr algn="ctr">
              <a:lnSpc>
                <a:spcPct val="80000"/>
              </a:lnSpc>
            </a:pPr>
            <a:r>
              <a:rPr lang="en-US" sz="2000" dirty="0"/>
              <a:t>l3uesnu</a:t>
            </a:r>
            <a:endParaRPr lang="en-US" sz="2000" dirty="0"/>
          </a:p>
          <a:p>
            <a:pPr algn="ctr">
              <a:lnSpc>
                <a:spcPct val="80000"/>
              </a:lnSpc>
            </a:pPr>
            <a:endParaRPr lang="en-US" sz="2000" dirty="0"/>
          </a:p>
        </p:txBody>
      </p:sp>
      <p:sp>
        <p:nvSpPr>
          <p:cNvPr id="2052" name="Rectangle 4"/>
          <p:cNvSpPr>
            <a:spLocks noChangeArrowheads="1"/>
          </p:cNvSpPr>
          <p:nvPr/>
        </p:nvSpPr>
        <p:spPr bwMode="auto">
          <a:xfrm>
            <a:off x="838200" y="5791200"/>
            <a:ext cx="7315200" cy="457200"/>
          </a:xfrm>
          <a:prstGeom prst="rect">
            <a:avLst/>
          </a:prstGeom>
          <a:noFill/>
          <a:ln w="9525">
            <a:noFill/>
            <a:miter lim="800000"/>
            <a:headEnd/>
            <a:tailEnd/>
          </a:ln>
          <a:effectLst/>
        </p:spPr>
        <p:txBody>
          <a:bodyPr/>
          <a:lstStyle/>
          <a:p>
            <a:pPr algn="ctr"/>
            <a:r>
              <a:rPr lang="en-US"/>
              <a:t>National University of Computer and Emerging Sciences, Islamabad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FC26839-DB8C-4258-B98D-317C745F269C}" type="slidenum">
              <a:rPr lang="en-US" sz="1400" smtClean="0"/>
              <a:pPr eaLnBrk="1" hangingPunct="1"/>
              <a:t>10</a:t>
            </a:fld>
            <a:endParaRPr lang="en-US" sz="1400" smtClean="0"/>
          </a:p>
        </p:txBody>
      </p:sp>
      <p:sp>
        <p:nvSpPr>
          <p:cNvPr id="52227" name="Rectangle 2"/>
          <p:cNvSpPr>
            <a:spLocks noGrp="1" noChangeArrowheads="1"/>
          </p:cNvSpPr>
          <p:nvPr>
            <p:ph type="title"/>
          </p:nvPr>
        </p:nvSpPr>
        <p:spPr>
          <a:xfrm>
            <a:off x="1143000" y="228600"/>
            <a:ext cx="7772400" cy="1143000"/>
          </a:xfrm>
        </p:spPr>
        <p:txBody>
          <a:bodyPr/>
          <a:lstStyle/>
          <a:p>
            <a:pPr eaLnBrk="1" hangingPunct="1"/>
            <a:r>
              <a:rPr lang="en-US" smtClean="0">
                <a:solidFill>
                  <a:schemeClr val="tx1"/>
                </a:solidFill>
              </a:rPr>
              <a:t>Graphs and Networks</a:t>
            </a:r>
          </a:p>
        </p:txBody>
      </p:sp>
      <p:sp>
        <p:nvSpPr>
          <p:cNvPr id="52228" name="Rectangle 3"/>
          <p:cNvSpPr>
            <a:spLocks noGrp="1" noChangeArrowheads="1"/>
          </p:cNvSpPr>
          <p:nvPr>
            <p:ph type="body" idx="1"/>
          </p:nvPr>
        </p:nvSpPr>
        <p:spPr>
          <a:xfrm>
            <a:off x="152400" y="2133600"/>
            <a:ext cx="5105400" cy="577850"/>
          </a:xfrm>
        </p:spPr>
        <p:txBody>
          <a:bodyPr/>
          <a:lstStyle/>
          <a:p>
            <a:pPr marL="0" indent="0" eaLnBrk="1" hangingPunct="1"/>
            <a:r>
              <a:rPr lang="en-US" sz="2000" smtClean="0"/>
              <a:t>Many   problems can be represented by a graphical network representation.</a:t>
            </a:r>
          </a:p>
        </p:txBody>
      </p:sp>
      <p:graphicFrame>
        <p:nvGraphicFramePr>
          <p:cNvPr id="52229" name="Object 4"/>
          <p:cNvGraphicFramePr>
            <a:graphicFrameLocks noChangeAspect="1"/>
          </p:cNvGraphicFramePr>
          <p:nvPr/>
        </p:nvGraphicFramePr>
        <p:xfrm>
          <a:off x="4267200" y="2362200"/>
          <a:ext cx="4356100" cy="1612900"/>
        </p:xfrm>
        <a:graphic>
          <a:graphicData uri="http://schemas.openxmlformats.org/presentationml/2006/ole">
            <mc:AlternateContent xmlns:mc="http://schemas.openxmlformats.org/markup-compatibility/2006">
              <mc:Choice xmlns:v="urn:schemas-microsoft-com:vml" Requires="v">
                <p:oleObj spid="_x0000_s1034" name="Document" r:id="rId4" imgW="4355592" imgH="1612392" progId="Word.Document.8">
                  <p:embed/>
                </p:oleObj>
              </mc:Choice>
              <mc:Fallback>
                <p:oleObj name="Document" r:id="rId4" imgW="4355592" imgH="161239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362200"/>
                        <a:ext cx="4356100" cy="161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0" name="Rectangle 5"/>
          <p:cNvSpPr>
            <a:spLocks noChangeArrowheads="1"/>
          </p:cNvSpPr>
          <p:nvPr/>
        </p:nvSpPr>
        <p:spPr bwMode="auto">
          <a:xfrm>
            <a:off x="228600" y="3962400"/>
            <a:ext cx="8915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FontTx/>
              <a:buChar char="•"/>
            </a:pPr>
            <a:r>
              <a:rPr lang="en-US" sz="1800"/>
              <a:t>Examples:</a:t>
            </a:r>
          </a:p>
          <a:p>
            <a:pPr marL="511175" lvl="1" indent="-285750">
              <a:spcBef>
                <a:spcPct val="20000"/>
              </a:spcBef>
              <a:buFontTx/>
              <a:buChar char="–"/>
            </a:pPr>
            <a:r>
              <a:rPr lang="en-US" sz="1800"/>
              <a:t>Distribution problems</a:t>
            </a:r>
          </a:p>
          <a:p>
            <a:pPr marL="511175" lvl="1" indent="-285750">
              <a:spcBef>
                <a:spcPct val="20000"/>
              </a:spcBef>
              <a:buFontTx/>
              <a:buChar char="–"/>
            </a:pPr>
            <a:r>
              <a:rPr lang="en-US" sz="1800"/>
              <a:t>Routing problems</a:t>
            </a:r>
          </a:p>
          <a:p>
            <a:pPr marL="511175" lvl="1" indent="-285750">
              <a:spcBef>
                <a:spcPct val="20000"/>
              </a:spcBef>
              <a:buFontTx/>
              <a:buChar char="–"/>
            </a:pPr>
            <a:r>
              <a:rPr lang="en-US" sz="1800"/>
              <a:t>Maximum flow problems</a:t>
            </a:r>
          </a:p>
          <a:p>
            <a:pPr marL="511175" lvl="1" indent="-285750">
              <a:spcBef>
                <a:spcPct val="20000"/>
              </a:spcBef>
              <a:buFontTx/>
              <a:buChar char="–"/>
            </a:pPr>
            <a:r>
              <a:rPr lang="en-US" sz="1800"/>
              <a:t>Designing computer / phone / road networks</a:t>
            </a:r>
          </a:p>
          <a:p>
            <a:pPr marL="511175" lvl="1" indent="-285750">
              <a:spcBef>
                <a:spcPct val="20000"/>
              </a:spcBef>
              <a:buFontTx/>
              <a:buChar char="–"/>
            </a:pPr>
            <a:r>
              <a:rPr lang="en-US" sz="1800"/>
              <a:t>Equipment replacement</a:t>
            </a:r>
          </a:p>
          <a:p>
            <a:pPr marL="511175" lvl="1" indent="-285750">
              <a:spcBef>
                <a:spcPct val="20000"/>
              </a:spcBef>
              <a:buFontTx/>
              <a:buChar char="–"/>
            </a:pPr>
            <a:r>
              <a:rPr lang="en-US" sz="1800"/>
              <a:t>And of course the Internet</a:t>
            </a:r>
          </a:p>
        </p:txBody>
      </p:sp>
      <p:sp>
        <p:nvSpPr>
          <p:cNvPr id="732166" name="Text Box 6"/>
          <p:cNvSpPr txBox="1">
            <a:spLocks noChangeArrowheads="1"/>
          </p:cNvSpPr>
          <p:nvPr/>
        </p:nvSpPr>
        <p:spPr bwMode="auto">
          <a:xfrm>
            <a:off x="5380038" y="4391025"/>
            <a:ext cx="3184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u="sng">
                <a:solidFill>
                  <a:srgbClr val="FF0000"/>
                </a:solidFill>
              </a:rPr>
              <a:t>Aside</a:t>
            </a:r>
            <a:r>
              <a:rPr lang="en-US">
                <a:solidFill>
                  <a:srgbClr val="FF0000"/>
                </a:solidFill>
              </a:rPr>
              <a:t>: finding the right</a:t>
            </a:r>
          </a:p>
          <a:p>
            <a:pPr eaLnBrk="1" hangingPunct="1"/>
            <a:r>
              <a:rPr lang="en-US">
                <a:solidFill>
                  <a:srgbClr val="FF0000"/>
                </a:solidFill>
              </a:rPr>
              <a:t>problem representation</a:t>
            </a:r>
          </a:p>
          <a:p>
            <a:pPr eaLnBrk="1" hangingPunct="1"/>
            <a:r>
              <a:rPr lang="en-US">
                <a:solidFill>
                  <a:srgbClr val="FF0000"/>
                </a:solidFill>
              </a:rPr>
              <a:t>is one of the key issues.</a:t>
            </a:r>
          </a:p>
        </p:txBody>
      </p:sp>
    </p:spTree>
    <p:extLst>
      <p:ext uri="{BB962C8B-B14F-4D97-AF65-F5344CB8AC3E}">
        <p14:creationId xmlns:p14="http://schemas.microsoft.com/office/powerpoint/2010/main" val="1085719354"/>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32166"/>
                                        </p:tgtEl>
                                        <p:attrNameLst>
                                          <p:attrName>style.visibility</p:attrName>
                                        </p:attrNameLst>
                                      </p:cBhvr>
                                      <p:to>
                                        <p:strVal val="visible"/>
                                      </p:to>
                                    </p:set>
                                    <p:anim calcmode="lin" valueType="num">
                                      <p:cBhvr additive="base">
                                        <p:cTn id="7" dur="500" fill="hold"/>
                                        <p:tgtEl>
                                          <p:spTgt spid="732166"/>
                                        </p:tgtEl>
                                        <p:attrNameLst>
                                          <p:attrName>ppt_x</p:attrName>
                                        </p:attrNameLst>
                                      </p:cBhvr>
                                      <p:tavLst>
                                        <p:tav tm="0">
                                          <p:val>
                                            <p:strVal val="1+#ppt_w/2"/>
                                          </p:val>
                                        </p:tav>
                                        <p:tav tm="100000">
                                          <p:val>
                                            <p:strVal val="#ppt_x"/>
                                          </p:val>
                                        </p:tav>
                                      </p:tavLst>
                                    </p:anim>
                                    <p:anim calcmode="lin" valueType="num">
                                      <p:cBhvr additive="base">
                                        <p:cTn id="8" dur="500" fill="hold"/>
                                        <p:tgtEl>
                                          <p:spTgt spid="732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6B838A1-9902-4D9A-970D-AEC471A1A8A5}" type="slidenum">
              <a:rPr lang="en-US" sz="1400" smtClean="0"/>
              <a:pPr eaLnBrk="1" hangingPunct="1"/>
              <a:t>11</a:t>
            </a:fld>
            <a:endParaRPr lang="en-US" sz="1400" smtClean="0"/>
          </a:p>
        </p:txBody>
      </p:sp>
      <p:pic>
        <p:nvPicPr>
          <p:cNvPr id="53251"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2590800" y="762000"/>
            <a:ext cx="2895600" cy="2171700"/>
          </a:xfrm>
          <a:noFill/>
        </p:spPr>
      </p:pic>
      <p:sp>
        <p:nvSpPr>
          <p:cNvPr id="53252" name="Rectangle 3"/>
          <p:cNvSpPr>
            <a:spLocks noGrp="1" noChangeArrowheads="1"/>
          </p:cNvSpPr>
          <p:nvPr>
            <p:ph type="title"/>
          </p:nvPr>
        </p:nvSpPr>
        <p:spPr>
          <a:xfrm>
            <a:off x="457200" y="243840"/>
            <a:ext cx="7772400" cy="1143000"/>
          </a:xfrm>
        </p:spPr>
        <p:txBody>
          <a:bodyPr/>
          <a:lstStyle/>
          <a:p>
            <a:pPr eaLnBrk="1" hangingPunct="1"/>
            <a:r>
              <a:rPr lang="en-US" dirty="0" smtClean="0"/>
              <a:t>New Science of Networks</a:t>
            </a:r>
          </a:p>
        </p:txBody>
      </p:sp>
      <p:sp>
        <p:nvSpPr>
          <p:cNvPr id="53253" name="Text Box 4"/>
          <p:cNvSpPr txBox="1">
            <a:spLocks noChangeArrowheads="1"/>
          </p:cNvSpPr>
          <p:nvPr/>
        </p:nvSpPr>
        <p:spPr bwMode="auto">
          <a:xfrm>
            <a:off x="304800" y="43434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sp>
        <p:nvSpPr>
          <p:cNvPr id="53254" name="Text Box 5"/>
          <p:cNvSpPr txBox="1">
            <a:spLocks noChangeArrowheads="1"/>
          </p:cNvSpPr>
          <p:nvPr/>
        </p:nvSpPr>
        <p:spPr bwMode="auto">
          <a:xfrm>
            <a:off x="381000" y="5943600"/>
            <a:ext cx="171608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b="1"/>
              <a:t>NYS Electric </a:t>
            </a:r>
          </a:p>
          <a:p>
            <a:pPr eaLnBrk="1" hangingPunct="1"/>
            <a:r>
              <a:rPr lang="en-US" sz="1200" b="1"/>
              <a:t>Power Grid</a:t>
            </a:r>
          </a:p>
          <a:p>
            <a:pPr eaLnBrk="1" hangingPunct="1"/>
            <a:r>
              <a:rPr lang="en-US" sz="1200" b="1"/>
              <a:t>(Thorp,Strogatz,Watts)</a:t>
            </a:r>
          </a:p>
        </p:txBody>
      </p:sp>
      <p:sp>
        <p:nvSpPr>
          <p:cNvPr id="53255" name="Text Box 6"/>
          <p:cNvSpPr txBox="1">
            <a:spLocks noChangeArrowheads="1"/>
          </p:cNvSpPr>
          <p:nvPr/>
        </p:nvSpPr>
        <p:spPr bwMode="auto">
          <a:xfrm>
            <a:off x="441325" y="5294313"/>
            <a:ext cx="260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b="1"/>
              <a:t>  </a:t>
            </a:r>
          </a:p>
        </p:txBody>
      </p:sp>
      <p:sp>
        <p:nvSpPr>
          <p:cNvPr id="53256" name="Text Box 7"/>
          <p:cNvSpPr txBox="1">
            <a:spLocks noChangeArrowheads="1"/>
          </p:cNvSpPr>
          <p:nvPr/>
        </p:nvSpPr>
        <p:spPr bwMode="auto">
          <a:xfrm>
            <a:off x="6858000" y="6248400"/>
            <a:ext cx="19431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200" b="1"/>
              <a:t>Cybercommunities</a:t>
            </a:r>
          </a:p>
          <a:p>
            <a:pPr algn="ctr" eaLnBrk="1" hangingPunct="1"/>
            <a:r>
              <a:rPr lang="en-US" sz="1200" b="1"/>
              <a:t>(Automatically discovered)</a:t>
            </a:r>
          </a:p>
          <a:p>
            <a:pPr algn="ctr" eaLnBrk="1" hangingPunct="1"/>
            <a:r>
              <a:rPr lang="en-US" sz="1200" b="1"/>
              <a:t>Kleinberg et al</a:t>
            </a:r>
          </a:p>
        </p:txBody>
      </p:sp>
      <p:sp>
        <p:nvSpPr>
          <p:cNvPr id="53257" name="Text Box 8"/>
          <p:cNvSpPr txBox="1">
            <a:spLocks noChangeArrowheads="1"/>
          </p:cNvSpPr>
          <p:nvPr/>
        </p:nvSpPr>
        <p:spPr bwMode="auto">
          <a:xfrm>
            <a:off x="304800" y="65532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n-US" sz="1400"/>
          </a:p>
        </p:txBody>
      </p:sp>
      <p:sp>
        <p:nvSpPr>
          <p:cNvPr id="53258" name="Text Box 9"/>
          <p:cNvSpPr txBox="1">
            <a:spLocks noChangeArrowheads="1"/>
          </p:cNvSpPr>
          <p:nvPr/>
        </p:nvSpPr>
        <p:spPr bwMode="auto">
          <a:xfrm>
            <a:off x="3429000" y="6096000"/>
            <a:ext cx="22034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b="1"/>
              <a:t>Network of computer scientists</a:t>
            </a:r>
          </a:p>
          <a:p>
            <a:pPr eaLnBrk="1" hangingPunct="1"/>
            <a:r>
              <a:rPr lang="en-US" sz="1200" b="1"/>
              <a:t>ReferralWeb System</a:t>
            </a:r>
          </a:p>
          <a:p>
            <a:pPr eaLnBrk="1" hangingPunct="1"/>
            <a:r>
              <a:rPr lang="en-US" sz="1200" b="1"/>
              <a:t>(Kautz and Selman)</a:t>
            </a:r>
          </a:p>
        </p:txBody>
      </p:sp>
      <p:sp>
        <p:nvSpPr>
          <p:cNvPr id="53259" name="Text Box 10"/>
          <p:cNvSpPr txBox="1">
            <a:spLocks noChangeArrowheads="1"/>
          </p:cNvSpPr>
          <p:nvPr/>
        </p:nvSpPr>
        <p:spPr bwMode="auto">
          <a:xfrm>
            <a:off x="5257800" y="12954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pic>
        <p:nvPicPr>
          <p:cNvPr id="53260" name="Picture 11" descr="cybercommunit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3581400"/>
            <a:ext cx="21272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61" name="Object 12"/>
          <p:cNvGraphicFramePr>
            <a:graphicFrameLocks noChangeAspect="1"/>
          </p:cNvGraphicFramePr>
          <p:nvPr/>
        </p:nvGraphicFramePr>
        <p:xfrm>
          <a:off x="7086600" y="838200"/>
          <a:ext cx="1708150" cy="2209800"/>
        </p:xfrm>
        <a:graphic>
          <a:graphicData uri="http://schemas.openxmlformats.org/presentationml/2006/ole">
            <mc:AlternateContent xmlns:mc="http://schemas.openxmlformats.org/markup-compatibility/2006">
              <mc:Choice xmlns:v="urn:schemas-microsoft-com:vml" Requires="v">
                <p:oleObj spid="_x0000_s2059" name="Bitmap Image" r:id="rId6" imgW="6857143" imgH="8104762" progId="Paint.Picture">
                  <p:embed/>
                </p:oleObj>
              </mc:Choice>
              <mc:Fallback>
                <p:oleObj name="Bitmap Image" r:id="rId6" imgW="6857143" imgH="8104762"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838200"/>
                        <a:ext cx="17081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62" name="Rectangle 13"/>
          <p:cNvSpPr>
            <a:spLocks noChangeArrowheads="1"/>
          </p:cNvSpPr>
          <p:nvPr/>
        </p:nvSpPr>
        <p:spPr bwMode="auto">
          <a:xfrm>
            <a:off x="6858000" y="2895600"/>
            <a:ext cx="19875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200" b="1"/>
              <a:t>Neural network of the</a:t>
            </a:r>
          </a:p>
          <a:p>
            <a:pPr algn="ctr"/>
            <a:r>
              <a:rPr lang="en-US" sz="1200" b="1"/>
              <a:t> nematode worm C- elegans</a:t>
            </a:r>
          </a:p>
          <a:p>
            <a:pPr algn="ctr"/>
            <a:r>
              <a:rPr lang="en-US" sz="1200" b="1"/>
              <a:t>(Strogatz, Watts)</a:t>
            </a:r>
          </a:p>
        </p:txBody>
      </p:sp>
      <p:pic>
        <p:nvPicPr>
          <p:cNvPr id="53263" name="Picture 14" descr="ny-power-gr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371600"/>
            <a:ext cx="29368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Text Box 15"/>
          <p:cNvSpPr txBox="1">
            <a:spLocks noChangeArrowheads="1"/>
          </p:cNvSpPr>
          <p:nvPr/>
        </p:nvSpPr>
        <p:spPr bwMode="auto">
          <a:xfrm>
            <a:off x="6783388" y="0"/>
            <a:ext cx="23606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t>Networks are</a:t>
            </a:r>
          </a:p>
          <a:p>
            <a:pPr algn="ctr" eaLnBrk="1" hangingPunct="1"/>
            <a:r>
              <a:rPr lang="en-US"/>
              <a:t>pervasive</a:t>
            </a:r>
          </a:p>
        </p:txBody>
      </p:sp>
      <p:sp>
        <p:nvSpPr>
          <p:cNvPr id="53265" name="Rectangle 16"/>
          <p:cNvSpPr>
            <a:spLocks noChangeArrowheads="1"/>
          </p:cNvSpPr>
          <p:nvPr/>
        </p:nvSpPr>
        <p:spPr bwMode="auto">
          <a:xfrm>
            <a:off x="4876800" y="1574800"/>
            <a:ext cx="2286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b="1"/>
              <a:t>Utility Patent network</a:t>
            </a:r>
          </a:p>
          <a:p>
            <a:pPr algn="ctr"/>
            <a:r>
              <a:rPr lang="en-US" sz="1200" b="1"/>
              <a:t> 1972-1999</a:t>
            </a:r>
          </a:p>
          <a:p>
            <a:pPr algn="ctr"/>
            <a:r>
              <a:rPr lang="en-US" sz="1200" b="1"/>
              <a:t>(3 Million patents)</a:t>
            </a:r>
          </a:p>
          <a:p>
            <a:pPr algn="ctr"/>
            <a:r>
              <a:rPr lang="en-US" sz="1200" b="1"/>
              <a:t>Gomes,Hopcroft,Lesser,Selman</a:t>
            </a:r>
          </a:p>
        </p:txBody>
      </p:sp>
      <p:pic>
        <p:nvPicPr>
          <p:cNvPr id="53266" name="Picture 17" descr="hopcroft-web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124200"/>
            <a:ext cx="365760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64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DD32DF7-806B-44B4-AFE7-40B22C9BE976}" type="slidenum">
              <a:rPr lang="en-US" sz="1400" smtClean="0"/>
              <a:pPr eaLnBrk="1" hangingPunct="1"/>
              <a:t>12</a:t>
            </a:fld>
            <a:endParaRPr lang="en-US" sz="1400" smtClean="0"/>
          </a:p>
        </p:txBody>
      </p:sp>
      <p:sp>
        <p:nvSpPr>
          <p:cNvPr id="54275" name="Rectangle 2"/>
          <p:cNvSpPr>
            <a:spLocks noChangeArrowheads="1"/>
          </p:cNvSpPr>
          <p:nvPr/>
        </p:nvSpPr>
        <p:spPr bwMode="auto">
          <a:xfrm>
            <a:off x="3810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p>
            <a:pPr algn="ctr" eaLnBrk="0" hangingPunct="0"/>
            <a:r>
              <a:rPr lang="en-US" sz="2000" b="1"/>
              <a:t>Applications</a:t>
            </a:r>
          </a:p>
        </p:txBody>
      </p:sp>
      <p:sp>
        <p:nvSpPr>
          <p:cNvPr id="54276" name="Rectangle 3"/>
          <p:cNvSpPr>
            <a:spLocks noChangeArrowheads="1"/>
          </p:cNvSpPr>
          <p:nvPr/>
        </p:nvSpPr>
        <p:spPr bwMode="auto">
          <a:xfrm>
            <a:off x="25146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p>
            <a:pPr algn="ctr" eaLnBrk="0" hangingPunct="0"/>
            <a:r>
              <a:rPr lang="en-US" sz="2000" b="1"/>
              <a:t>Physical analog</a:t>
            </a:r>
            <a:br>
              <a:rPr lang="en-US" sz="2000" b="1"/>
            </a:br>
            <a:r>
              <a:rPr lang="en-US" sz="2000" b="1"/>
              <a:t>of nodes </a:t>
            </a:r>
          </a:p>
        </p:txBody>
      </p:sp>
      <p:sp>
        <p:nvSpPr>
          <p:cNvPr id="54277" name="Rectangle 4"/>
          <p:cNvSpPr>
            <a:spLocks noChangeArrowheads="1"/>
          </p:cNvSpPr>
          <p:nvPr/>
        </p:nvSpPr>
        <p:spPr bwMode="auto">
          <a:xfrm>
            <a:off x="46482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p>
            <a:pPr algn="ctr" eaLnBrk="0" hangingPunct="0"/>
            <a:r>
              <a:rPr lang="en-US" sz="2000" b="1"/>
              <a:t>Physical analog</a:t>
            </a:r>
            <a:br>
              <a:rPr lang="en-US" sz="2000" b="1"/>
            </a:br>
            <a:r>
              <a:rPr lang="en-US" sz="2000" b="1"/>
              <a:t>of arcs</a:t>
            </a:r>
          </a:p>
        </p:txBody>
      </p:sp>
      <p:sp>
        <p:nvSpPr>
          <p:cNvPr id="54278" name="Rectangle 5"/>
          <p:cNvSpPr>
            <a:spLocks noChangeArrowheads="1"/>
          </p:cNvSpPr>
          <p:nvPr/>
        </p:nvSpPr>
        <p:spPr bwMode="auto">
          <a:xfrm>
            <a:off x="6781800" y="1219200"/>
            <a:ext cx="2133600" cy="838200"/>
          </a:xfrm>
          <a:prstGeom prst="rect">
            <a:avLst/>
          </a:prstGeom>
          <a:solidFill>
            <a:srgbClr val="FFFF00"/>
          </a:solidFill>
          <a:ln w="28575" cap="sq">
            <a:solidFill>
              <a:schemeClr val="bg2"/>
            </a:solidFill>
            <a:miter lim="800000"/>
            <a:headEnd type="none" w="sm" len="sm"/>
            <a:tailEnd type="none" w="sm" len="sm"/>
          </a:ln>
        </p:spPr>
        <p:txBody>
          <a:bodyPr wrap="none" anchor="ctr"/>
          <a:lstStyle/>
          <a:p>
            <a:pPr algn="ctr" eaLnBrk="0" hangingPunct="0"/>
            <a:r>
              <a:rPr lang="en-US" sz="2000" b="1"/>
              <a:t>Flow</a:t>
            </a:r>
          </a:p>
        </p:txBody>
      </p:sp>
      <p:sp>
        <p:nvSpPr>
          <p:cNvPr id="54279" name="Rectangle 6"/>
          <p:cNvSpPr>
            <a:spLocks noChangeArrowheads="1"/>
          </p:cNvSpPr>
          <p:nvPr/>
        </p:nvSpPr>
        <p:spPr bwMode="auto">
          <a:xfrm>
            <a:off x="381000" y="2057400"/>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Communication</a:t>
            </a:r>
            <a:br>
              <a:rPr lang="en-US" sz="2000" b="1"/>
            </a:br>
            <a:r>
              <a:rPr lang="en-US" sz="2000" b="1"/>
              <a:t>systems</a:t>
            </a:r>
          </a:p>
        </p:txBody>
      </p:sp>
      <p:sp>
        <p:nvSpPr>
          <p:cNvPr id="54280" name="Rectangle 7"/>
          <p:cNvSpPr>
            <a:spLocks noChangeArrowheads="1"/>
          </p:cNvSpPr>
          <p:nvPr/>
        </p:nvSpPr>
        <p:spPr bwMode="auto">
          <a:xfrm>
            <a:off x="2514600" y="2057400"/>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phone exchanges, </a:t>
            </a:r>
          </a:p>
          <a:p>
            <a:pPr algn="ctr" eaLnBrk="0" hangingPunct="0"/>
            <a:r>
              <a:rPr lang="en-US" sz="2000" b="1"/>
              <a:t>computers, </a:t>
            </a:r>
          </a:p>
          <a:p>
            <a:pPr algn="ctr" eaLnBrk="0" hangingPunct="0"/>
            <a:r>
              <a:rPr lang="en-US" sz="2000" b="1"/>
              <a:t>transmission</a:t>
            </a:r>
          </a:p>
          <a:p>
            <a:pPr algn="ctr" eaLnBrk="0" hangingPunct="0"/>
            <a:r>
              <a:rPr lang="en-US" sz="2000" b="1"/>
              <a:t>facilities, satellites </a:t>
            </a:r>
          </a:p>
        </p:txBody>
      </p:sp>
      <p:sp>
        <p:nvSpPr>
          <p:cNvPr id="54281" name="Rectangle 8"/>
          <p:cNvSpPr>
            <a:spLocks noChangeArrowheads="1"/>
          </p:cNvSpPr>
          <p:nvPr/>
        </p:nvSpPr>
        <p:spPr bwMode="auto">
          <a:xfrm>
            <a:off x="4648200" y="2057400"/>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Cables, fiber optic </a:t>
            </a:r>
          </a:p>
          <a:p>
            <a:pPr algn="ctr" eaLnBrk="0" hangingPunct="0"/>
            <a:r>
              <a:rPr lang="en-US" sz="2000" b="1"/>
              <a:t>links, microwave </a:t>
            </a:r>
          </a:p>
          <a:p>
            <a:pPr algn="ctr" eaLnBrk="0" hangingPunct="0"/>
            <a:r>
              <a:rPr lang="en-US" sz="2000" b="1"/>
              <a:t>relay links </a:t>
            </a:r>
          </a:p>
        </p:txBody>
      </p:sp>
      <p:sp>
        <p:nvSpPr>
          <p:cNvPr id="54282" name="Rectangle 9"/>
          <p:cNvSpPr>
            <a:spLocks noChangeArrowheads="1"/>
          </p:cNvSpPr>
          <p:nvPr/>
        </p:nvSpPr>
        <p:spPr bwMode="auto">
          <a:xfrm>
            <a:off x="6781800" y="2057400"/>
            <a:ext cx="2133600" cy="1349375"/>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Voice messages, </a:t>
            </a:r>
            <a:br>
              <a:rPr lang="en-US" sz="2000" b="1"/>
            </a:br>
            <a:r>
              <a:rPr lang="en-US" sz="2000" b="1"/>
              <a:t>Data, </a:t>
            </a:r>
            <a:br>
              <a:rPr lang="en-US" sz="2000" b="1"/>
            </a:br>
            <a:r>
              <a:rPr lang="en-US" sz="2000" b="1"/>
              <a:t>Video transmissions</a:t>
            </a:r>
          </a:p>
        </p:txBody>
      </p:sp>
      <p:sp>
        <p:nvSpPr>
          <p:cNvPr id="54283" name="Rectangle 10"/>
          <p:cNvSpPr>
            <a:spLocks noChangeArrowheads="1"/>
          </p:cNvSpPr>
          <p:nvPr/>
        </p:nvSpPr>
        <p:spPr bwMode="auto">
          <a:xfrm>
            <a:off x="3810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Hydraulic systems</a:t>
            </a:r>
          </a:p>
        </p:txBody>
      </p:sp>
      <p:sp>
        <p:nvSpPr>
          <p:cNvPr id="54284" name="Rectangle 11"/>
          <p:cNvSpPr>
            <a:spLocks noChangeArrowheads="1"/>
          </p:cNvSpPr>
          <p:nvPr/>
        </p:nvSpPr>
        <p:spPr bwMode="auto">
          <a:xfrm>
            <a:off x="25146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Pumping stations</a:t>
            </a:r>
            <a:br>
              <a:rPr lang="en-US" sz="2000" b="1"/>
            </a:br>
            <a:r>
              <a:rPr lang="en-US" sz="2000" b="1"/>
              <a:t>Reservoirs, Lakes</a:t>
            </a:r>
          </a:p>
        </p:txBody>
      </p:sp>
      <p:sp>
        <p:nvSpPr>
          <p:cNvPr id="54285" name="Rectangle 12"/>
          <p:cNvSpPr>
            <a:spLocks noChangeArrowheads="1"/>
          </p:cNvSpPr>
          <p:nvPr/>
        </p:nvSpPr>
        <p:spPr bwMode="auto">
          <a:xfrm>
            <a:off x="46482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Pipelines</a:t>
            </a:r>
          </a:p>
        </p:txBody>
      </p:sp>
      <p:sp>
        <p:nvSpPr>
          <p:cNvPr id="54286" name="Rectangle 13"/>
          <p:cNvSpPr>
            <a:spLocks noChangeArrowheads="1"/>
          </p:cNvSpPr>
          <p:nvPr/>
        </p:nvSpPr>
        <p:spPr bwMode="auto">
          <a:xfrm>
            <a:off x="6781800" y="34290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Water, Gas, Oil,</a:t>
            </a:r>
            <a:br>
              <a:rPr lang="en-US" sz="2000" b="1"/>
            </a:br>
            <a:r>
              <a:rPr lang="en-US" sz="2000" b="1"/>
              <a:t>Hydraulic fluids</a:t>
            </a:r>
          </a:p>
        </p:txBody>
      </p:sp>
      <p:sp>
        <p:nvSpPr>
          <p:cNvPr id="54287" name="Rectangle 14"/>
          <p:cNvSpPr>
            <a:spLocks noChangeArrowheads="1"/>
          </p:cNvSpPr>
          <p:nvPr/>
        </p:nvSpPr>
        <p:spPr bwMode="auto">
          <a:xfrm>
            <a:off x="3810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Integrated </a:t>
            </a:r>
            <a:br>
              <a:rPr lang="en-US" sz="2000" b="1"/>
            </a:br>
            <a:r>
              <a:rPr lang="en-US" sz="2000" b="1"/>
              <a:t>computer circuits</a:t>
            </a:r>
          </a:p>
        </p:txBody>
      </p:sp>
      <p:sp>
        <p:nvSpPr>
          <p:cNvPr id="54288" name="Rectangle 15"/>
          <p:cNvSpPr>
            <a:spLocks noChangeArrowheads="1"/>
          </p:cNvSpPr>
          <p:nvPr/>
        </p:nvSpPr>
        <p:spPr bwMode="auto">
          <a:xfrm>
            <a:off x="25146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Gates, registers,</a:t>
            </a:r>
            <a:br>
              <a:rPr lang="en-US" sz="2000" b="1"/>
            </a:br>
            <a:r>
              <a:rPr lang="en-US" sz="2000" b="1"/>
              <a:t>processors</a:t>
            </a:r>
          </a:p>
        </p:txBody>
      </p:sp>
      <p:sp>
        <p:nvSpPr>
          <p:cNvPr id="54289" name="Rectangle 16"/>
          <p:cNvSpPr>
            <a:spLocks noChangeArrowheads="1"/>
          </p:cNvSpPr>
          <p:nvPr/>
        </p:nvSpPr>
        <p:spPr bwMode="auto">
          <a:xfrm>
            <a:off x="46482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Wires</a:t>
            </a:r>
          </a:p>
        </p:txBody>
      </p:sp>
      <p:sp>
        <p:nvSpPr>
          <p:cNvPr id="54290" name="Rectangle 17"/>
          <p:cNvSpPr>
            <a:spLocks noChangeArrowheads="1"/>
          </p:cNvSpPr>
          <p:nvPr/>
        </p:nvSpPr>
        <p:spPr bwMode="auto">
          <a:xfrm>
            <a:off x="6781800" y="4038600"/>
            <a:ext cx="2133600" cy="6858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Electrical current</a:t>
            </a:r>
          </a:p>
        </p:txBody>
      </p:sp>
      <p:sp>
        <p:nvSpPr>
          <p:cNvPr id="54291" name="Rectangle 18"/>
          <p:cNvSpPr>
            <a:spLocks noChangeArrowheads="1"/>
          </p:cNvSpPr>
          <p:nvPr/>
        </p:nvSpPr>
        <p:spPr bwMode="auto">
          <a:xfrm>
            <a:off x="3810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Mechanical systems</a:t>
            </a:r>
          </a:p>
        </p:txBody>
      </p:sp>
      <p:sp>
        <p:nvSpPr>
          <p:cNvPr id="54292" name="Rectangle 19"/>
          <p:cNvSpPr>
            <a:spLocks noChangeArrowheads="1"/>
          </p:cNvSpPr>
          <p:nvPr/>
        </p:nvSpPr>
        <p:spPr bwMode="auto">
          <a:xfrm>
            <a:off x="25146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Joints</a:t>
            </a:r>
          </a:p>
        </p:txBody>
      </p:sp>
      <p:sp>
        <p:nvSpPr>
          <p:cNvPr id="54293" name="Rectangle 20"/>
          <p:cNvSpPr>
            <a:spLocks noChangeArrowheads="1"/>
          </p:cNvSpPr>
          <p:nvPr/>
        </p:nvSpPr>
        <p:spPr bwMode="auto">
          <a:xfrm>
            <a:off x="46482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Rods, Beams, </a:t>
            </a:r>
            <a:br>
              <a:rPr lang="en-US" sz="2000" b="1"/>
            </a:br>
            <a:r>
              <a:rPr lang="en-US" sz="2000" b="1"/>
              <a:t>Springs</a:t>
            </a:r>
          </a:p>
        </p:txBody>
      </p:sp>
      <p:sp>
        <p:nvSpPr>
          <p:cNvPr id="54294" name="Rectangle 21"/>
          <p:cNvSpPr>
            <a:spLocks noChangeArrowheads="1"/>
          </p:cNvSpPr>
          <p:nvPr/>
        </p:nvSpPr>
        <p:spPr bwMode="auto">
          <a:xfrm>
            <a:off x="6781800" y="4724400"/>
            <a:ext cx="2133600" cy="609600"/>
          </a:xfrm>
          <a:prstGeom prst="rect">
            <a:avLst/>
          </a:prstGeom>
          <a:solidFill>
            <a:srgbClr val="FFFF66"/>
          </a:solidFill>
          <a:ln w="28575" cap="sq">
            <a:solidFill>
              <a:schemeClr val="bg2"/>
            </a:solidFill>
            <a:miter lim="800000"/>
            <a:headEnd type="none" w="sm" len="sm"/>
            <a:tailEnd type="none" w="sm" len="sm"/>
          </a:ln>
        </p:spPr>
        <p:txBody>
          <a:bodyPr wrap="none" anchor="ctr"/>
          <a:lstStyle/>
          <a:p>
            <a:pPr algn="ctr" eaLnBrk="0" hangingPunct="0"/>
            <a:r>
              <a:rPr lang="en-US" sz="2000" b="1"/>
              <a:t>Heat, Energy</a:t>
            </a:r>
          </a:p>
        </p:txBody>
      </p:sp>
      <p:sp>
        <p:nvSpPr>
          <p:cNvPr id="54295" name="Rectangle 22"/>
          <p:cNvSpPr>
            <a:spLocks noChangeArrowheads="1"/>
          </p:cNvSpPr>
          <p:nvPr/>
        </p:nvSpPr>
        <p:spPr bwMode="auto">
          <a:xfrm>
            <a:off x="3810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Transportation</a:t>
            </a:r>
            <a:br>
              <a:rPr lang="en-US" sz="2000" b="1"/>
            </a:br>
            <a:r>
              <a:rPr lang="en-US" sz="2000" b="1"/>
              <a:t>systems</a:t>
            </a:r>
          </a:p>
        </p:txBody>
      </p:sp>
      <p:sp>
        <p:nvSpPr>
          <p:cNvPr id="54296" name="Rectangle 23"/>
          <p:cNvSpPr>
            <a:spLocks noChangeArrowheads="1"/>
          </p:cNvSpPr>
          <p:nvPr/>
        </p:nvSpPr>
        <p:spPr bwMode="auto">
          <a:xfrm>
            <a:off x="25146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Intersections, </a:t>
            </a:r>
            <a:br>
              <a:rPr lang="en-US" sz="2000" b="1"/>
            </a:br>
            <a:r>
              <a:rPr lang="en-US" sz="2000" b="1"/>
              <a:t>Airports,</a:t>
            </a:r>
            <a:br>
              <a:rPr lang="en-US" sz="2000" b="1"/>
            </a:br>
            <a:r>
              <a:rPr lang="en-US" sz="2000" b="1"/>
              <a:t>Rail yards</a:t>
            </a:r>
          </a:p>
        </p:txBody>
      </p:sp>
      <p:sp>
        <p:nvSpPr>
          <p:cNvPr id="54297" name="Rectangle 24"/>
          <p:cNvSpPr>
            <a:spLocks noChangeArrowheads="1"/>
          </p:cNvSpPr>
          <p:nvPr/>
        </p:nvSpPr>
        <p:spPr bwMode="auto">
          <a:xfrm>
            <a:off x="46482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Highways,</a:t>
            </a:r>
            <a:br>
              <a:rPr lang="en-US" sz="2000" b="1"/>
            </a:br>
            <a:r>
              <a:rPr lang="en-US" sz="2000" b="1"/>
              <a:t>Airline routes </a:t>
            </a:r>
            <a:br>
              <a:rPr lang="en-US" sz="2000" b="1"/>
            </a:br>
            <a:r>
              <a:rPr lang="en-US" sz="2000" b="1"/>
              <a:t>Railbeds</a:t>
            </a:r>
          </a:p>
        </p:txBody>
      </p:sp>
      <p:sp>
        <p:nvSpPr>
          <p:cNvPr id="54298" name="Rectangle 25"/>
          <p:cNvSpPr>
            <a:spLocks noChangeArrowheads="1"/>
          </p:cNvSpPr>
          <p:nvPr/>
        </p:nvSpPr>
        <p:spPr bwMode="auto">
          <a:xfrm>
            <a:off x="6781800" y="5334000"/>
            <a:ext cx="2133600" cy="1143000"/>
          </a:xfrm>
          <a:prstGeom prst="rect">
            <a:avLst/>
          </a:prstGeom>
          <a:solidFill>
            <a:srgbClr val="FFFFFF"/>
          </a:solidFill>
          <a:ln w="28575" cap="sq">
            <a:solidFill>
              <a:schemeClr val="bg2"/>
            </a:solidFill>
            <a:miter lim="800000"/>
            <a:headEnd type="none" w="sm" len="sm"/>
            <a:tailEnd type="none" w="sm" len="sm"/>
          </a:ln>
        </p:spPr>
        <p:txBody>
          <a:bodyPr wrap="none" anchor="ctr"/>
          <a:lstStyle/>
          <a:p>
            <a:pPr algn="ctr" eaLnBrk="0" hangingPunct="0"/>
            <a:r>
              <a:rPr lang="en-US" sz="2000" b="1"/>
              <a:t>Passengers, </a:t>
            </a:r>
          </a:p>
          <a:p>
            <a:pPr algn="ctr" eaLnBrk="0" hangingPunct="0"/>
            <a:r>
              <a:rPr lang="en-US" sz="2000" b="1"/>
              <a:t>freight,</a:t>
            </a:r>
          </a:p>
          <a:p>
            <a:pPr algn="ctr" eaLnBrk="0" hangingPunct="0"/>
            <a:r>
              <a:rPr lang="en-US" sz="2000" b="1"/>
              <a:t>vehicles, </a:t>
            </a:r>
          </a:p>
          <a:p>
            <a:pPr algn="ctr" eaLnBrk="0" hangingPunct="0"/>
            <a:r>
              <a:rPr lang="en-US" sz="2000" b="1"/>
              <a:t>operators </a:t>
            </a:r>
          </a:p>
        </p:txBody>
      </p:sp>
      <p:sp>
        <p:nvSpPr>
          <p:cNvPr id="54299" name="Rectangle 26"/>
          <p:cNvSpPr>
            <a:spLocks noGrp="1" noChangeArrowheads="1"/>
          </p:cNvSpPr>
          <p:nvPr>
            <p:ph type="title"/>
          </p:nvPr>
        </p:nvSpPr>
        <p:spPr>
          <a:xfrm>
            <a:off x="381000" y="381000"/>
            <a:ext cx="8763000" cy="381000"/>
          </a:xfrm>
        </p:spPr>
        <p:txBody>
          <a:bodyPr/>
          <a:lstStyle/>
          <a:p>
            <a:pPr eaLnBrk="1" hangingPunct="1"/>
            <a:r>
              <a:rPr lang="en-US" smtClean="0">
                <a:solidFill>
                  <a:schemeClr val="tx1"/>
                </a:solidFill>
              </a:rPr>
              <a:t>Applications of Networks</a:t>
            </a:r>
          </a:p>
        </p:txBody>
      </p:sp>
    </p:spTree>
    <p:extLst>
      <p:ext uri="{BB962C8B-B14F-4D97-AF65-F5344CB8AC3E}">
        <p14:creationId xmlns:p14="http://schemas.microsoft.com/office/powerpoint/2010/main" val="920577642"/>
      </p:ext>
    </p:extLst>
  </p:cSld>
  <p:clrMapOvr>
    <a:masterClrMapping/>
  </p:clrMapOvr>
  <mc:AlternateContent xmlns:mc="http://schemas.openxmlformats.org/markup-compatibility/2006" xmlns:p14="http://schemas.microsoft.com/office/powerpoint/2010/main">
    <mc:Choice Requires="p14">
      <p:transition spd="slow" p14:dur="2000" advTm="64"/>
    </mc:Choice>
    <mc:Fallback xmlns="">
      <p:transition spd="slow" advTm="6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ADB1B66-75E0-4FA7-A810-4AEB5ECDB1CF}" type="slidenum">
              <a:rPr lang="en-US" sz="1400" smtClean="0"/>
              <a:pPr eaLnBrk="1" hangingPunct="1"/>
              <a:t>13</a:t>
            </a:fld>
            <a:endParaRPr lang="en-US" sz="1400" smtClean="0"/>
          </a:p>
        </p:txBody>
      </p:sp>
      <p:sp>
        <p:nvSpPr>
          <p:cNvPr id="66563" name="Rectangle 2"/>
          <p:cNvSpPr>
            <a:spLocks noGrp="1" noChangeArrowheads="1"/>
          </p:cNvSpPr>
          <p:nvPr>
            <p:ph type="title"/>
          </p:nvPr>
        </p:nvSpPr>
        <p:spPr/>
        <p:txBody>
          <a:bodyPr/>
          <a:lstStyle/>
          <a:p>
            <a:pPr eaLnBrk="1" hangingPunct="1"/>
            <a:r>
              <a:rPr lang="en-US" smtClean="0">
                <a:solidFill>
                  <a:srgbClr val="FF0000"/>
                </a:solidFill>
              </a:rPr>
              <a:t>Probability and Chance</a:t>
            </a:r>
          </a:p>
        </p:txBody>
      </p:sp>
      <p:sp>
        <p:nvSpPr>
          <p:cNvPr id="66564" name="Rectangle 3"/>
          <p:cNvSpPr>
            <a:spLocks noGrp="1" noChangeArrowheads="1"/>
          </p:cNvSpPr>
          <p:nvPr>
            <p:ph type="body" idx="1"/>
          </p:nvPr>
        </p:nvSpPr>
        <p:spPr>
          <a:xfrm>
            <a:off x="304800" y="1371600"/>
            <a:ext cx="8686800" cy="4724400"/>
          </a:xfrm>
        </p:spPr>
        <p:txBody>
          <a:bodyPr/>
          <a:lstStyle/>
          <a:p>
            <a:pPr eaLnBrk="1" hangingPunct="1">
              <a:lnSpc>
                <a:spcPct val="80000"/>
              </a:lnSpc>
              <a:buFontTx/>
              <a:buNone/>
            </a:pPr>
            <a:r>
              <a:rPr lang="en-US" sz="2400" dirty="0" smtClean="0"/>
              <a:t>Importance of concepts from probability is rapidly increasing in CS:</a:t>
            </a:r>
          </a:p>
          <a:p>
            <a:pPr eaLnBrk="1" hangingPunct="1">
              <a:lnSpc>
                <a:spcPct val="80000"/>
              </a:lnSpc>
            </a:pPr>
            <a:r>
              <a:rPr lang="en-US" sz="2400" dirty="0" smtClean="0">
                <a:solidFill>
                  <a:srgbClr val="FF0000"/>
                </a:solidFill>
              </a:rPr>
              <a:t>Randomized algorithms </a:t>
            </a:r>
            <a:r>
              <a:rPr lang="en-US" sz="2400" dirty="0" smtClean="0"/>
              <a:t>(e.g. </a:t>
            </a:r>
            <a:r>
              <a:rPr lang="en-US" sz="2400" dirty="0" err="1" smtClean="0"/>
              <a:t>primality</a:t>
            </a:r>
            <a:r>
              <a:rPr lang="en-US" sz="2400" dirty="0" smtClean="0"/>
              <a:t> testing; randomized search algorithms, such as simulated annealing, Google’s PageRank, “just” a random walk on the web!) In computation, having a few random bits really helps!</a:t>
            </a:r>
          </a:p>
          <a:p>
            <a:pPr eaLnBrk="1" hangingPunct="1">
              <a:lnSpc>
                <a:spcPct val="80000"/>
              </a:lnSpc>
            </a:pPr>
            <a:endParaRPr lang="en-US" sz="2400" dirty="0" smtClean="0"/>
          </a:p>
          <a:p>
            <a:pPr eaLnBrk="1" hangingPunct="1">
              <a:lnSpc>
                <a:spcPct val="80000"/>
              </a:lnSpc>
            </a:pPr>
            <a:r>
              <a:rPr lang="en-US" sz="2400" dirty="0" smtClean="0">
                <a:solidFill>
                  <a:srgbClr val="FF0000"/>
                </a:solidFill>
              </a:rPr>
              <a:t>Machine Learning </a:t>
            </a:r>
            <a:r>
              <a:rPr lang="en-US" sz="2400" dirty="0" smtClean="0"/>
              <a:t>/ Data Mining: Find statistical regularities in large amounts of data. (e.g. Naïve Bayes alg.)</a:t>
            </a:r>
          </a:p>
          <a:p>
            <a:pPr eaLnBrk="1" hangingPunct="1">
              <a:lnSpc>
                <a:spcPct val="80000"/>
              </a:lnSpc>
            </a:pPr>
            <a:endParaRPr lang="en-US" sz="2400" dirty="0" smtClean="0"/>
          </a:p>
        </p:txBody>
      </p:sp>
    </p:spTree>
    <p:extLst>
      <p:ext uri="{BB962C8B-B14F-4D97-AF65-F5344CB8AC3E}">
        <p14:creationId xmlns:p14="http://schemas.microsoft.com/office/powerpoint/2010/main" val="4042159665"/>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88987"/>
          </a:xfrm>
        </p:spPr>
        <p:txBody>
          <a:bodyPr/>
          <a:lstStyle/>
          <a:p>
            <a:r>
              <a:rPr lang="en-US" b="1" dirty="0"/>
              <a:t>Tentative Syllabus</a:t>
            </a:r>
            <a:endParaRPr lang="en-US" dirty="0"/>
          </a:p>
        </p:txBody>
      </p:sp>
      <p:sp>
        <p:nvSpPr>
          <p:cNvPr id="3" name="Content Placeholder 2"/>
          <p:cNvSpPr>
            <a:spLocks noGrp="1"/>
          </p:cNvSpPr>
          <p:nvPr>
            <p:ph idx="1"/>
          </p:nvPr>
        </p:nvSpPr>
        <p:spPr>
          <a:xfrm>
            <a:off x="457200" y="1066800"/>
            <a:ext cx="8229600" cy="4530725"/>
          </a:xfrm>
        </p:spPr>
        <p:txBody>
          <a:bodyPr/>
          <a:lstStyle/>
          <a:p>
            <a:r>
              <a:rPr lang="en-US" sz="2000" b="1" dirty="0" smtClean="0"/>
              <a:t>Logic</a:t>
            </a:r>
            <a:r>
              <a:rPr lang="en-US" sz="2000" b="1" dirty="0"/>
              <a:t>:</a:t>
            </a:r>
            <a:r>
              <a:rPr lang="en-US" sz="2000" dirty="0"/>
              <a:t> propositional logic, logical equivalence, predicates &amp; quantifiers, and logical reasoning. </a:t>
            </a:r>
          </a:p>
          <a:p>
            <a:r>
              <a:rPr lang="en-US" sz="2000" b="1" dirty="0"/>
              <a:t>Sets:</a:t>
            </a:r>
            <a:r>
              <a:rPr lang="en-US" sz="2000" dirty="0"/>
              <a:t> basics, set operations </a:t>
            </a:r>
          </a:p>
          <a:p>
            <a:r>
              <a:rPr lang="en-US" sz="2000" b="1" dirty="0"/>
              <a:t>Functions:</a:t>
            </a:r>
            <a:r>
              <a:rPr lang="en-US" sz="2000" dirty="0"/>
              <a:t> one-to-one, onto, inverse, composition, graphs </a:t>
            </a:r>
          </a:p>
          <a:p>
            <a:r>
              <a:rPr lang="en-US" sz="2000" b="1" dirty="0"/>
              <a:t>Integers:</a:t>
            </a:r>
            <a:r>
              <a:rPr lang="en-US" sz="2000" dirty="0"/>
              <a:t> greatest common divisor, Euclidean algorithm. </a:t>
            </a:r>
          </a:p>
          <a:p>
            <a:r>
              <a:rPr lang="en-US" sz="2000" b="1" dirty="0"/>
              <a:t>Sequences and Summations </a:t>
            </a:r>
            <a:endParaRPr lang="en-US" sz="2000" dirty="0"/>
          </a:p>
          <a:p>
            <a:r>
              <a:rPr lang="en-US" sz="2000" b="1" dirty="0"/>
              <a:t>Mathematical reasoning:</a:t>
            </a:r>
            <a:r>
              <a:rPr lang="en-US" sz="2000" dirty="0"/>
              <a:t> Proof strategies, Mathematical Induction, Recursive definitions, Structural Induction </a:t>
            </a:r>
          </a:p>
          <a:p>
            <a:r>
              <a:rPr lang="en-US" sz="2000" b="1" dirty="0"/>
              <a:t>Counting: </a:t>
            </a:r>
            <a:r>
              <a:rPr lang="en-US" sz="2000" dirty="0"/>
              <a:t>basic rules, Pigeon hall principle, Permutations and combinations, Binomial coefficients and Pascal triangle. </a:t>
            </a:r>
          </a:p>
          <a:p>
            <a:r>
              <a:rPr lang="en-US" sz="2000" b="1" dirty="0" smtClean="0"/>
              <a:t>Relations</a:t>
            </a:r>
            <a:r>
              <a:rPr lang="en-US" sz="2000" b="1" dirty="0"/>
              <a:t>: </a:t>
            </a:r>
            <a:r>
              <a:rPr lang="en-US" sz="2000" dirty="0"/>
              <a:t>properties, Combining relations, Closures, Equivalence, partial ordering </a:t>
            </a:r>
          </a:p>
          <a:p>
            <a:r>
              <a:rPr lang="en-US" sz="2000" b="1" dirty="0"/>
              <a:t>Graphs </a:t>
            </a:r>
            <a:r>
              <a:rPr lang="en-US" sz="2000" dirty="0"/>
              <a:t>, directed, undirected graphs. </a:t>
            </a:r>
          </a:p>
          <a:p>
            <a:endParaRPr lang="en-US" sz="2000" dirty="0"/>
          </a:p>
        </p:txBody>
      </p:sp>
    </p:spTree>
    <p:extLst>
      <p:ext uri="{BB962C8B-B14F-4D97-AF65-F5344CB8AC3E}">
        <p14:creationId xmlns:p14="http://schemas.microsoft.com/office/powerpoint/2010/main" val="3342401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4294967295"/>
          </p:nvPr>
        </p:nvSpPr>
        <p:spPr>
          <a:xfrm>
            <a:off x="373626" y="1052512"/>
            <a:ext cx="8305800" cy="5486400"/>
          </a:xfrm>
          <a:ln/>
        </p:spPr>
        <p:txBody>
          <a:bodyPr/>
          <a:lstStyle/>
          <a:p>
            <a:pPr marL="273050" indent="-273050">
              <a:lnSpc>
                <a:spcPct val="80000"/>
              </a:lnSpc>
            </a:pPr>
            <a:endParaRPr lang="en-US" sz="2400" dirty="0" smtClean="0"/>
          </a:p>
          <a:p>
            <a:pPr marL="273050" indent="-273050"/>
            <a:r>
              <a:rPr lang="en-US" sz="2400" dirty="0" smtClean="0"/>
              <a:t>Online </a:t>
            </a:r>
            <a:r>
              <a:rPr lang="en-US" sz="2400" dirty="0"/>
              <a:t>course content &amp; </a:t>
            </a:r>
            <a:r>
              <a:rPr lang="en-US" sz="2400" dirty="0" smtClean="0"/>
              <a:t>coordination</a:t>
            </a:r>
          </a:p>
          <a:p>
            <a:pPr marL="273050" indent="-273050"/>
            <a:r>
              <a:rPr lang="en-US" sz="2400" dirty="0" smtClean="0"/>
              <a:t>Google classroom</a:t>
            </a:r>
            <a:endParaRPr lang="en-US" sz="2400" dirty="0"/>
          </a:p>
        </p:txBody>
      </p:sp>
      <p:sp>
        <p:nvSpPr>
          <p:cNvPr id="3074" name="Slide Number Placeholder 5"/>
          <p:cNvSpPr txBox="1">
            <a:spLocks noGrp="1"/>
          </p:cNvSpPr>
          <p:nvPr/>
        </p:nvSpPr>
        <p:spPr>
          <a:xfrm>
            <a:off x="7924800" y="6356350"/>
            <a:ext cx="762000" cy="365125"/>
          </a:xfrm>
          <a:prstGeom prst="rect">
            <a:avLst/>
          </a:prstGeom>
          <a:noFill/>
        </p:spPr>
        <p:txBody>
          <a:bodyPr lIns="0" tIns="0" rIns="0" bIns="0" anchor="b">
            <a:normAutofit/>
          </a:bodyPr>
          <a:lstStyle/>
          <a:p>
            <a:pPr algn="r"/>
            <a:endParaRPr lang="en-US" sz="1200">
              <a:solidFill>
                <a:srgbClr val="045C75"/>
              </a:solidFill>
            </a:endParaRPr>
          </a:p>
        </p:txBody>
      </p:sp>
      <p:sp>
        <p:nvSpPr>
          <p:cNvPr id="92165" name="Title 1"/>
          <p:cNvSpPr>
            <a:spLocks/>
          </p:cNvSpPr>
          <p:nvPr/>
        </p:nvSpPr>
        <p:spPr bwMode="auto">
          <a:xfrm>
            <a:off x="462116" y="304800"/>
            <a:ext cx="8229600" cy="685800"/>
          </a:xfrm>
          <a:prstGeom prst="rect">
            <a:avLst/>
          </a:prstGeom>
          <a:noFill/>
          <a:ln w="9525">
            <a:noFill/>
            <a:miter lim="800000"/>
            <a:headEnd/>
            <a:tailEnd/>
          </a:ln>
          <a:effectLst/>
        </p:spPr>
        <p:txBody>
          <a:bodyPr lIns="0" rIns="0" bIns="0" anchor="b"/>
          <a:lstStyle/>
          <a:p>
            <a:r>
              <a:rPr lang="en-US" sz="5000" b="1" dirty="0">
                <a:solidFill>
                  <a:schemeClr val="tx2"/>
                </a:solidFill>
                <a:latin typeface="+mj-lt"/>
                <a:ea typeface="+mj-ea"/>
                <a:cs typeface="+mj-cs"/>
              </a:rPr>
              <a:t>Discrete Structures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Text book and reference material</a:t>
            </a:r>
            <a:endParaRPr lang="en-US" b="1" dirty="0"/>
          </a:p>
        </p:txBody>
      </p:sp>
      <p:sp>
        <p:nvSpPr>
          <p:cNvPr id="3" name="Content Placeholder 2"/>
          <p:cNvSpPr>
            <a:spLocks noGrp="1"/>
          </p:cNvSpPr>
          <p:nvPr>
            <p:ph idx="1"/>
          </p:nvPr>
        </p:nvSpPr>
        <p:spPr/>
        <p:txBody>
          <a:bodyPr/>
          <a:lstStyle/>
          <a:p>
            <a:endParaRPr lang="en-US" sz="2800" i="1" dirty="0" smtClean="0"/>
          </a:p>
          <a:p>
            <a:r>
              <a:rPr lang="en-US" sz="2800" dirty="0" smtClean="0"/>
              <a:t>Discrete mathematics with Applications</a:t>
            </a:r>
          </a:p>
          <a:p>
            <a:pPr marL="344487" lvl="1" indent="0">
              <a:buNone/>
            </a:pPr>
            <a:r>
              <a:rPr lang="en-US" sz="2400" dirty="0" smtClean="0"/>
              <a:t>By Susanna S.EPP</a:t>
            </a:r>
          </a:p>
          <a:p>
            <a:endParaRPr lang="en-US" sz="2800" dirty="0"/>
          </a:p>
          <a:p>
            <a:r>
              <a:rPr lang="en-US" sz="2800" dirty="0" smtClean="0"/>
              <a:t>Discrete </a:t>
            </a:r>
            <a:r>
              <a:rPr lang="en-US" sz="2800" dirty="0"/>
              <a:t>mathematics and its applications</a:t>
            </a:r>
          </a:p>
          <a:p>
            <a:pPr marL="0" indent="0">
              <a:buNone/>
            </a:pPr>
            <a:r>
              <a:rPr lang="en-US" sz="2800" dirty="0" smtClean="0"/>
              <a:t> </a:t>
            </a:r>
            <a:r>
              <a:rPr lang="en-US" sz="2800" dirty="0"/>
              <a:t>by Kenneth H. Rosen</a:t>
            </a:r>
          </a:p>
          <a:p>
            <a:endParaRPr lang="en-US" sz="2800" i="1" dirty="0" smtClean="0"/>
          </a:p>
        </p:txBody>
      </p:sp>
    </p:spTree>
    <p:extLst>
      <p:ext uri="{BB962C8B-B14F-4D97-AF65-F5344CB8AC3E}">
        <p14:creationId xmlns:p14="http://schemas.microsoft.com/office/powerpoint/2010/main" val="4159383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Grading Criteria (Marks Distribution)</a:t>
            </a:r>
            <a:endParaRPr lang="en-US" b="1" dirty="0"/>
          </a:p>
        </p:txBody>
      </p:sp>
      <p:sp>
        <p:nvSpPr>
          <p:cNvPr id="3" name="Content Placeholder 2"/>
          <p:cNvSpPr>
            <a:spLocks noGrp="1"/>
          </p:cNvSpPr>
          <p:nvPr>
            <p:ph idx="1"/>
          </p:nvPr>
        </p:nvSpPr>
        <p:spPr/>
        <p:txBody>
          <a:bodyPr>
            <a:normAutofit/>
          </a:bodyPr>
          <a:lstStyle/>
          <a:p>
            <a:r>
              <a:rPr lang="en-US" dirty="0" smtClean="0"/>
              <a:t>Tentative grading criteria is as follows:</a:t>
            </a:r>
          </a:p>
          <a:p>
            <a:pPr lvl="1"/>
            <a:r>
              <a:rPr lang="en-US" dirty="0" smtClean="0"/>
              <a:t>Quizzes (10%)</a:t>
            </a:r>
          </a:p>
          <a:p>
            <a:pPr lvl="1"/>
            <a:r>
              <a:rPr lang="en-US" dirty="0" smtClean="0"/>
              <a:t>Assignments </a:t>
            </a:r>
            <a:r>
              <a:rPr lang="en-US" dirty="0" smtClean="0"/>
              <a:t>(</a:t>
            </a:r>
            <a:r>
              <a:rPr lang="en-US" dirty="0" smtClean="0"/>
              <a:t>15</a:t>
            </a:r>
            <a:r>
              <a:rPr lang="en-US" dirty="0" smtClean="0"/>
              <a:t>%)</a:t>
            </a:r>
            <a:endParaRPr lang="en-US" dirty="0" smtClean="0"/>
          </a:p>
          <a:p>
            <a:pPr lvl="1"/>
            <a:r>
              <a:rPr lang="en-US" dirty="0" smtClean="0"/>
              <a:t>Mid </a:t>
            </a:r>
            <a:r>
              <a:rPr lang="en-US" dirty="0" smtClean="0"/>
              <a:t>Term Exam (20%)</a:t>
            </a:r>
          </a:p>
          <a:p>
            <a:pPr lvl="1"/>
            <a:r>
              <a:rPr lang="en-US" dirty="0" smtClean="0"/>
              <a:t>Project (15%)</a:t>
            </a:r>
            <a:endParaRPr lang="en-US" dirty="0" smtClean="0"/>
          </a:p>
          <a:p>
            <a:pPr lvl="1"/>
            <a:r>
              <a:rPr lang="en-US" dirty="0" smtClean="0"/>
              <a:t>Final Exam (40%)</a:t>
            </a:r>
            <a:endParaRPr lang="en-US" dirty="0"/>
          </a:p>
        </p:txBody>
      </p:sp>
    </p:spTree>
    <p:extLst>
      <p:ext uri="{BB962C8B-B14F-4D97-AF65-F5344CB8AC3E}">
        <p14:creationId xmlns:p14="http://schemas.microsoft.com/office/powerpoint/2010/main" val="967207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Policy</a:t>
            </a:r>
            <a:endParaRPr lang="en-US" dirty="0"/>
          </a:p>
        </p:txBody>
      </p:sp>
      <p:sp>
        <p:nvSpPr>
          <p:cNvPr id="3" name="Content Placeholder 2"/>
          <p:cNvSpPr>
            <a:spLocks noGrp="1"/>
          </p:cNvSpPr>
          <p:nvPr>
            <p:ph idx="1"/>
          </p:nvPr>
        </p:nvSpPr>
        <p:spPr/>
        <p:txBody>
          <a:bodyPr/>
          <a:lstStyle/>
          <a:p>
            <a:r>
              <a:rPr lang="en-US" dirty="0" smtClean="0"/>
              <a:t>Don’t come late. </a:t>
            </a:r>
            <a:endParaRPr lang="en-US" dirty="0"/>
          </a:p>
          <a:p>
            <a:r>
              <a:rPr lang="en-US" dirty="0" smtClean="0"/>
              <a:t>I will not mark present if you come after ten min.</a:t>
            </a:r>
          </a:p>
          <a:p>
            <a:r>
              <a:rPr lang="en-US" dirty="0" smtClean="0"/>
              <a:t>No retake of Quiz.</a:t>
            </a:r>
          </a:p>
          <a:p>
            <a:r>
              <a:rPr lang="en-US" dirty="0" smtClean="0"/>
              <a:t>Most Quiz were unannounced.</a:t>
            </a:r>
            <a:endParaRPr lang="en-US" dirty="0"/>
          </a:p>
        </p:txBody>
      </p:sp>
    </p:spTree>
    <p:extLst>
      <p:ext uri="{BB962C8B-B14F-4D97-AF65-F5344CB8AC3E}">
        <p14:creationId xmlns:p14="http://schemas.microsoft.com/office/powerpoint/2010/main" val="152464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Discrete Structures</a:t>
            </a:r>
            <a:endParaRPr lang="en-US" dirty="0"/>
          </a:p>
        </p:txBody>
      </p:sp>
      <p:sp>
        <p:nvSpPr>
          <p:cNvPr id="3" name="Content Placeholder 2"/>
          <p:cNvSpPr>
            <a:spLocks noGrp="1"/>
          </p:cNvSpPr>
          <p:nvPr>
            <p:ph idx="1"/>
          </p:nvPr>
        </p:nvSpPr>
        <p:spPr>
          <a:xfrm>
            <a:off x="304800" y="1295400"/>
            <a:ext cx="8229600" cy="4530725"/>
          </a:xfrm>
        </p:spPr>
        <p:txBody>
          <a:bodyPr/>
          <a:lstStyle/>
          <a:p>
            <a:r>
              <a:rPr lang="en-US" sz="2400" dirty="0" smtClean="0"/>
              <a:t>Study </a:t>
            </a:r>
            <a:r>
              <a:rPr lang="en-US" sz="2400" dirty="0"/>
              <a:t>of mathematical </a:t>
            </a:r>
            <a:r>
              <a:rPr lang="en-US" sz="2400" dirty="0" smtClean="0"/>
              <a:t>structures </a:t>
            </a:r>
            <a:r>
              <a:rPr lang="en-US" sz="2400" dirty="0"/>
              <a:t>and objects that are </a:t>
            </a:r>
            <a:r>
              <a:rPr lang="en-US" sz="2400" dirty="0" smtClean="0"/>
              <a:t>fundamentally discrete rather </a:t>
            </a:r>
            <a:r>
              <a:rPr lang="en-US" sz="2400" dirty="0"/>
              <a:t>than </a:t>
            </a:r>
            <a:r>
              <a:rPr lang="en-US" sz="2400" dirty="0" smtClean="0"/>
              <a:t>continuous</a:t>
            </a:r>
            <a:endParaRPr lang="en-US" sz="2400" dirty="0"/>
          </a:p>
          <a:p>
            <a:r>
              <a:rPr lang="en-US" sz="2400" dirty="0" smtClean="0"/>
              <a:t>Examples </a:t>
            </a:r>
            <a:r>
              <a:rPr lang="en-US" sz="2400" dirty="0"/>
              <a:t>of </a:t>
            </a:r>
            <a:r>
              <a:rPr lang="en-US" sz="2400" dirty="0" smtClean="0"/>
              <a:t>objects with </a:t>
            </a:r>
            <a:r>
              <a:rPr lang="en-US" sz="2400" dirty="0"/>
              <a:t>discrete values are </a:t>
            </a:r>
            <a:r>
              <a:rPr lang="en-US" sz="2400" dirty="0" smtClean="0"/>
              <a:t>integers , graphs </a:t>
            </a:r>
            <a:r>
              <a:rPr lang="en-US" sz="2400" dirty="0"/>
              <a:t>or </a:t>
            </a:r>
            <a:r>
              <a:rPr lang="en-US" sz="2400" dirty="0" smtClean="0"/>
              <a:t>statements </a:t>
            </a:r>
            <a:r>
              <a:rPr lang="en-US" sz="2400" dirty="0"/>
              <a:t>in </a:t>
            </a:r>
            <a:r>
              <a:rPr lang="en-US" sz="2400" dirty="0" smtClean="0"/>
              <a:t>logic .</a:t>
            </a:r>
            <a:endParaRPr lang="en-US" sz="2400" dirty="0"/>
          </a:p>
          <a:p>
            <a:r>
              <a:rPr lang="en-US" sz="2400" dirty="0" smtClean="0"/>
              <a:t>Discrete </a:t>
            </a:r>
            <a:r>
              <a:rPr lang="en-US" sz="2400" dirty="0"/>
              <a:t>mathematics and </a:t>
            </a:r>
            <a:r>
              <a:rPr lang="en-US" sz="2400" dirty="0" smtClean="0"/>
              <a:t>computer </a:t>
            </a:r>
            <a:r>
              <a:rPr lang="en-US" sz="2400" dirty="0"/>
              <a:t>science</a:t>
            </a:r>
          </a:p>
          <a:p>
            <a:pPr lvl="1"/>
            <a:r>
              <a:rPr lang="en-US" sz="2400" dirty="0" smtClean="0"/>
              <a:t>Concepts </a:t>
            </a:r>
            <a:r>
              <a:rPr lang="en-US" sz="2400" dirty="0"/>
              <a:t>from discrete </a:t>
            </a:r>
            <a:r>
              <a:rPr lang="en-US" sz="2400" dirty="0" smtClean="0"/>
              <a:t>mathematics </a:t>
            </a:r>
            <a:r>
              <a:rPr lang="en-US" sz="2400" dirty="0"/>
              <a:t>are useful for </a:t>
            </a:r>
            <a:r>
              <a:rPr lang="en-US" sz="2400" dirty="0" smtClean="0"/>
              <a:t>describing objects </a:t>
            </a:r>
            <a:r>
              <a:rPr lang="en-US" sz="2400" dirty="0"/>
              <a:t>and problems in computer </a:t>
            </a:r>
            <a:r>
              <a:rPr lang="en-US" sz="2400" dirty="0" smtClean="0"/>
              <a:t>algorithms </a:t>
            </a:r>
            <a:r>
              <a:rPr lang="en-US" sz="2400" dirty="0"/>
              <a:t>and programming </a:t>
            </a:r>
            <a:r>
              <a:rPr lang="en-US" sz="2400" dirty="0" smtClean="0"/>
              <a:t>languages . </a:t>
            </a:r>
            <a:r>
              <a:rPr lang="en-US" sz="2400" dirty="0"/>
              <a:t>These </a:t>
            </a:r>
            <a:r>
              <a:rPr lang="en-US" sz="2400" dirty="0" smtClean="0"/>
              <a:t>have </a:t>
            </a:r>
            <a:r>
              <a:rPr lang="en-US" sz="2400" dirty="0"/>
              <a:t>applications in </a:t>
            </a:r>
            <a:r>
              <a:rPr lang="en-US" sz="2400" dirty="0" smtClean="0"/>
              <a:t>cryptography. </a:t>
            </a:r>
            <a:endParaRPr lang="en-US" sz="2400" dirty="0"/>
          </a:p>
          <a:p>
            <a:endParaRPr lang="en-US" dirty="0"/>
          </a:p>
        </p:txBody>
      </p:sp>
    </p:spTree>
    <p:extLst>
      <p:ext uri="{BB962C8B-B14F-4D97-AF65-F5344CB8AC3E}">
        <p14:creationId xmlns:p14="http://schemas.microsoft.com/office/powerpoint/2010/main" val="1843594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484187"/>
          </a:xfrm>
        </p:spPr>
        <p:txBody>
          <a:bodyPr/>
          <a:lstStyle/>
          <a:p>
            <a:r>
              <a:rPr lang="en-US" smtClean="0"/>
              <a:t> </a:t>
            </a:r>
            <a:endParaRPr lang="en-US" dirty="0"/>
          </a:p>
        </p:txBody>
      </p:sp>
      <p:sp>
        <p:nvSpPr>
          <p:cNvPr id="3" name="Content Placeholder 2"/>
          <p:cNvSpPr>
            <a:spLocks noGrp="1"/>
          </p:cNvSpPr>
          <p:nvPr>
            <p:ph idx="1"/>
          </p:nvPr>
        </p:nvSpPr>
        <p:spPr>
          <a:xfrm>
            <a:off x="457200" y="1066800"/>
            <a:ext cx="8229600" cy="5064125"/>
          </a:xfrm>
        </p:spPr>
        <p:txBody>
          <a:bodyPr/>
          <a:lstStyle/>
          <a:p>
            <a:r>
              <a:rPr lang="en-US" dirty="0"/>
              <a:t>The various aspects of discrete mathematics form the foundation for:</a:t>
            </a:r>
          </a:p>
          <a:p>
            <a:pPr lvl="1"/>
            <a:r>
              <a:rPr lang="en-US" dirty="0" smtClean="0"/>
              <a:t>designing </a:t>
            </a:r>
            <a:r>
              <a:rPr lang="en-US" dirty="0"/>
              <a:t>programs and algorithms</a:t>
            </a:r>
          </a:p>
          <a:p>
            <a:pPr lvl="1"/>
            <a:r>
              <a:rPr lang="en-US" dirty="0" smtClean="0"/>
              <a:t>reasoning </a:t>
            </a:r>
            <a:r>
              <a:rPr lang="en-US" dirty="0"/>
              <a:t>about programs and algorithms</a:t>
            </a:r>
          </a:p>
          <a:p>
            <a:pPr lvl="1"/>
            <a:r>
              <a:rPr lang="en-US" dirty="0" smtClean="0"/>
              <a:t>solving </a:t>
            </a:r>
            <a:r>
              <a:rPr lang="en-US" dirty="0"/>
              <a:t>real-world problems using the </a:t>
            </a:r>
            <a:r>
              <a:rPr lang="en-US" dirty="0" smtClean="0"/>
              <a:t>computer in </a:t>
            </a:r>
            <a:r>
              <a:rPr lang="en-US" dirty="0"/>
              <a:t>particular, solving problems in information </a:t>
            </a:r>
            <a:r>
              <a:rPr lang="en-US" dirty="0" smtClean="0"/>
              <a:t>technology , i.e</a:t>
            </a:r>
            <a:r>
              <a:rPr lang="en-US" dirty="0"/>
              <a:t>. problems involving computers, communication, information</a:t>
            </a:r>
            <a:r>
              <a:rPr lang="en-US" dirty="0" smtClean="0"/>
              <a:t>.</a:t>
            </a:r>
            <a:endParaRPr lang="en-US" dirty="0"/>
          </a:p>
        </p:txBody>
      </p:sp>
    </p:spTree>
    <p:extLst>
      <p:ext uri="{BB962C8B-B14F-4D97-AF65-F5344CB8AC3E}">
        <p14:creationId xmlns:p14="http://schemas.microsoft.com/office/powerpoint/2010/main" val="330094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249AE61-C5B5-4688-A0DA-389568357315}" type="slidenum">
              <a:rPr lang="en-US" sz="1400" smtClean="0"/>
              <a:pPr eaLnBrk="1" hangingPunct="1"/>
              <a:t>8</a:t>
            </a:fld>
            <a:endParaRPr lang="en-US" sz="1400" smtClean="0"/>
          </a:p>
        </p:txBody>
      </p:sp>
      <p:sp>
        <p:nvSpPr>
          <p:cNvPr id="46083"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46084" name="Rectangle 2"/>
          <p:cNvSpPr>
            <a:spLocks noGrp="1" noChangeArrowheads="1"/>
          </p:cNvSpPr>
          <p:nvPr>
            <p:ph type="title"/>
          </p:nvPr>
        </p:nvSpPr>
        <p:spPr>
          <a:xfrm>
            <a:off x="1371600" y="533400"/>
            <a:ext cx="7772400" cy="1143000"/>
          </a:xfrm>
        </p:spPr>
        <p:txBody>
          <a:bodyPr/>
          <a:lstStyle/>
          <a:p>
            <a:pPr eaLnBrk="1" hangingPunct="1"/>
            <a:r>
              <a:rPr lang="en-US" sz="2800" smtClean="0">
                <a:solidFill>
                  <a:srgbClr val="FF0000"/>
                </a:solidFill>
              </a:rPr>
              <a:t>Logic:</a:t>
            </a:r>
            <a:r>
              <a:rPr lang="en-US" sz="2800" b="0" smtClean="0">
                <a:solidFill>
                  <a:schemeClr val="tx1"/>
                </a:solidFill>
              </a:rPr>
              <a:t/>
            </a:r>
            <a:br>
              <a:rPr lang="en-US" sz="2800" b="0" smtClean="0">
                <a:solidFill>
                  <a:schemeClr val="tx1"/>
                </a:solidFill>
              </a:rPr>
            </a:br>
            <a:r>
              <a:rPr lang="en-US" sz="2800" b="0" smtClean="0">
                <a:solidFill>
                  <a:schemeClr val="tx1"/>
                </a:solidFill>
              </a:rPr>
              <a:t>Hardware and software  specifications</a:t>
            </a:r>
            <a:br>
              <a:rPr lang="en-US" sz="2800" b="0" smtClean="0">
                <a:solidFill>
                  <a:schemeClr val="tx1"/>
                </a:solidFill>
              </a:rPr>
            </a:br>
            <a:endParaRPr lang="en-US" sz="2800" b="0" smtClean="0">
              <a:solidFill>
                <a:schemeClr val="tx1"/>
              </a:solidFill>
            </a:endParaRPr>
          </a:p>
        </p:txBody>
      </p:sp>
      <p:pic>
        <p:nvPicPr>
          <p:cNvPr id="4608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1143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828800"/>
            <a:ext cx="6873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667000"/>
            <a:ext cx="27717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15"/>
          <p:cNvSpPr txBox="1">
            <a:spLocks noChangeArrowheads="1"/>
          </p:cNvSpPr>
          <p:nvPr/>
        </p:nvSpPr>
        <p:spPr bwMode="auto">
          <a:xfrm>
            <a:off x="762000" y="3200400"/>
            <a:ext cx="1641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000" b="1"/>
              <a:t>One-bit Full Adder with</a:t>
            </a:r>
          </a:p>
          <a:p>
            <a:pPr eaLnBrk="1" hangingPunct="1"/>
            <a:r>
              <a:rPr lang="en-US" sz="1000" b="1"/>
              <a:t> Carry-In and Carry-Out</a:t>
            </a:r>
            <a:r>
              <a:rPr lang="en-US"/>
              <a:t> </a:t>
            </a:r>
          </a:p>
        </p:txBody>
      </p:sp>
      <p:sp>
        <p:nvSpPr>
          <p:cNvPr id="46089" name="Rectangle 16"/>
          <p:cNvSpPr>
            <a:spLocks noChangeArrowheads="1"/>
          </p:cNvSpPr>
          <p:nvPr/>
        </p:nvSpPr>
        <p:spPr bwMode="auto">
          <a:xfrm>
            <a:off x="3733800" y="3886200"/>
            <a:ext cx="222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b="1"/>
              <a:t>4-bit full adder</a:t>
            </a:r>
            <a:r>
              <a:rPr lang="en-US"/>
              <a:t> </a:t>
            </a:r>
          </a:p>
        </p:txBody>
      </p:sp>
      <p:sp>
        <p:nvSpPr>
          <p:cNvPr id="46091" name="Rectangle 20"/>
          <p:cNvSpPr>
            <a:spLocks noChangeArrowheads="1"/>
          </p:cNvSpPr>
          <p:nvPr/>
        </p:nvSpPr>
        <p:spPr bwMode="auto">
          <a:xfrm>
            <a:off x="6326188" y="3124200"/>
            <a:ext cx="2589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t>Example 1: Adder</a:t>
            </a:r>
          </a:p>
        </p:txBody>
      </p:sp>
      <p:sp>
        <p:nvSpPr>
          <p:cNvPr id="46093" name="Text Box 23"/>
          <p:cNvSpPr txBox="1">
            <a:spLocks noChangeArrowheads="1"/>
          </p:cNvSpPr>
          <p:nvPr/>
        </p:nvSpPr>
        <p:spPr bwMode="auto">
          <a:xfrm>
            <a:off x="5715000" y="1828800"/>
            <a:ext cx="3048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Formal: Input_wire_A</a:t>
            </a:r>
          </a:p>
          <a:p>
            <a:pPr eaLnBrk="1" hangingPunct="1"/>
            <a:r>
              <a:rPr lang="en-US"/>
              <a:t>              value in {0, 1}</a:t>
            </a:r>
          </a:p>
        </p:txBody>
      </p:sp>
    </p:spTree>
    <p:extLst>
      <p:ext uri="{BB962C8B-B14F-4D97-AF65-F5344CB8AC3E}">
        <p14:creationId xmlns:p14="http://schemas.microsoft.com/office/powerpoint/2010/main" val="271798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5A966C4-ECC5-447C-874B-26FC4F723018}" type="slidenum">
              <a:rPr lang="en-US" sz="1400" smtClean="0"/>
              <a:pPr eaLnBrk="1" hangingPunct="1"/>
              <a:t>9</a:t>
            </a:fld>
            <a:endParaRPr lang="en-US" sz="1400" smtClean="0"/>
          </a:p>
        </p:txBody>
      </p:sp>
      <p:sp>
        <p:nvSpPr>
          <p:cNvPr id="47107" name="Rectangle 2"/>
          <p:cNvSpPr>
            <a:spLocks noGrp="1" noChangeArrowheads="1"/>
          </p:cNvSpPr>
          <p:nvPr>
            <p:ph type="title"/>
          </p:nvPr>
        </p:nvSpPr>
        <p:spPr/>
        <p:txBody>
          <a:bodyPr/>
          <a:lstStyle/>
          <a:p>
            <a:pPr eaLnBrk="1" hangingPunct="1"/>
            <a:r>
              <a:rPr lang="en-US" sz="2800" dirty="0" smtClean="0">
                <a:solidFill>
                  <a:srgbClr val="FF0000"/>
                </a:solidFill>
              </a:rPr>
              <a:t>Number Theory:</a:t>
            </a:r>
            <a:r>
              <a:rPr lang="en-US" sz="2800" dirty="0" smtClean="0"/>
              <a:t/>
            </a:r>
            <a:br>
              <a:rPr lang="en-US" sz="2800" dirty="0" smtClean="0"/>
            </a:br>
            <a:r>
              <a:rPr lang="en-US" sz="2800" dirty="0" smtClean="0"/>
              <a:t>RSA and Public-key Cryptography </a:t>
            </a:r>
            <a:br>
              <a:rPr lang="en-US" sz="2800" dirty="0" smtClean="0"/>
            </a:br>
            <a:r>
              <a:rPr lang="en-US" sz="2800" dirty="0" smtClean="0"/>
              <a:t>  </a:t>
            </a:r>
          </a:p>
        </p:txBody>
      </p:sp>
      <p:pic>
        <p:nvPicPr>
          <p:cNvPr id="471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3527425" y="1981200"/>
            <a:ext cx="5616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t>Alice and Bob have never met but they would like to </a:t>
            </a:r>
          </a:p>
          <a:p>
            <a:pPr eaLnBrk="1" hangingPunct="1"/>
            <a:r>
              <a:rPr lang="en-US" sz="2000"/>
              <a:t>exchange a message. Eve would like to eavesdrop.</a:t>
            </a:r>
          </a:p>
        </p:txBody>
      </p:sp>
      <p:pic>
        <p:nvPicPr>
          <p:cNvPr id="471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8"/>
          <p:cNvSpPr txBox="1">
            <a:spLocks noChangeArrowheads="1"/>
          </p:cNvSpPr>
          <p:nvPr/>
        </p:nvSpPr>
        <p:spPr bwMode="auto">
          <a:xfrm>
            <a:off x="4725988" y="3352800"/>
            <a:ext cx="418941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t>They could come up with a good encryption algorithm and exchange the </a:t>
            </a:r>
            <a:r>
              <a:rPr lang="en-US" sz="1800">
                <a:solidFill>
                  <a:srgbClr val="FF0000"/>
                </a:solidFill>
              </a:rPr>
              <a:t>encryption key</a:t>
            </a:r>
            <a:r>
              <a:rPr lang="en-US" sz="1800"/>
              <a:t> – but how to do it without</a:t>
            </a:r>
          </a:p>
          <a:p>
            <a:pPr eaLnBrk="1" hangingPunct="1"/>
            <a:r>
              <a:rPr lang="en-US" sz="1800"/>
              <a:t>Eve getting it? (If Eve gets it, all security</a:t>
            </a:r>
          </a:p>
          <a:p>
            <a:pPr eaLnBrk="1" hangingPunct="1"/>
            <a:r>
              <a:rPr lang="en-US" sz="1800"/>
              <a:t>is lost.)</a:t>
            </a:r>
          </a:p>
        </p:txBody>
      </p:sp>
      <p:sp>
        <p:nvSpPr>
          <p:cNvPr id="692235" name="Text Box 11"/>
          <p:cNvSpPr txBox="1">
            <a:spLocks noChangeArrowheads="1"/>
          </p:cNvSpPr>
          <p:nvPr/>
        </p:nvSpPr>
        <p:spPr bwMode="auto">
          <a:xfrm>
            <a:off x="3352800" y="5611813"/>
            <a:ext cx="42608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t>CS folks found the solution:</a:t>
            </a:r>
          </a:p>
          <a:p>
            <a:pPr eaLnBrk="1" hangingPunct="1"/>
            <a:r>
              <a:rPr lang="en-US" sz="2000" i="1">
                <a:solidFill>
                  <a:schemeClr val="accent2"/>
                </a:solidFill>
              </a:rPr>
              <a:t>public key encryption</a:t>
            </a:r>
            <a:r>
              <a:rPr lang="en-US" sz="2000"/>
              <a:t>. Quite remarkable</a:t>
            </a:r>
          </a:p>
          <a:p>
            <a:pPr eaLnBrk="1" hangingPunct="1"/>
            <a:r>
              <a:rPr lang="en-US" sz="2000"/>
              <a:t>that that is feasible.</a:t>
            </a:r>
          </a:p>
        </p:txBody>
      </p:sp>
      <p:sp>
        <p:nvSpPr>
          <p:cNvPr id="47113" name="TextBox 8"/>
          <p:cNvSpPr txBox="1">
            <a:spLocks noChangeArrowheads="1"/>
          </p:cNvSpPr>
          <p:nvPr/>
        </p:nvSpPr>
        <p:spPr bwMode="auto">
          <a:xfrm flipH="1">
            <a:off x="3581400" y="2667000"/>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solidFill>
                  <a:schemeClr val="accent2"/>
                </a:solidFill>
              </a:rPr>
              <a:t>E.g. between you and the Bank of America.</a:t>
            </a:r>
          </a:p>
        </p:txBody>
      </p:sp>
    </p:spTree>
    <p:extLst>
      <p:ext uri="{BB962C8B-B14F-4D97-AF65-F5344CB8AC3E}">
        <p14:creationId xmlns:p14="http://schemas.microsoft.com/office/powerpoint/2010/main" val="230896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8473</TotalTime>
  <Words>1006</Words>
  <Application>Microsoft Office PowerPoint</Application>
  <PresentationFormat>On-screen Show (4:3)</PresentationFormat>
  <Paragraphs>170</Paragraphs>
  <Slides>14</Slides>
  <Notes>8</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vt:i4>
      </vt:variant>
    </vt:vector>
  </HeadingPairs>
  <TitlesOfParts>
    <vt:vector size="17" baseType="lpstr">
      <vt:lpstr>Edge</vt:lpstr>
      <vt:lpstr>Document</vt:lpstr>
      <vt:lpstr>Bitmap Image</vt:lpstr>
      <vt:lpstr>   Discrete Structures</vt:lpstr>
      <vt:lpstr>PowerPoint Presentation</vt:lpstr>
      <vt:lpstr>Text book and reference material</vt:lpstr>
      <vt:lpstr>Grading Criteria (Marks Distribution)</vt:lpstr>
      <vt:lpstr>Class Policy</vt:lpstr>
      <vt:lpstr>Discrete Structures</vt:lpstr>
      <vt:lpstr> </vt:lpstr>
      <vt:lpstr>Logic: Hardware and software  specifications </vt:lpstr>
      <vt:lpstr>Number Theory: RSA and Public-key Cryptography    </vt:lpstr>
      <vt:lpstr>Graphs and Networks</vt:lpstr>
      <vt:lpstr>New Science of Networks</vt:lpstr>
      <vt:lpstr>Applications of Networks</vt:lpstr>
      <vt:lpstr>Probability and Chance</vt:lpstr>
      <vt:lpstr>Tentative Syllabus</vt:lpstr>
    </vt:vector>
  </TitlesOfParts>
  <Company>UIBK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Lecture-1</dc:title>
  <dc:creator>Dr. Kashif Munir</dc:creator>
  <cp:lastModifiedBy>Hp</cp:lastModifiedBy>
  <cp:revision>751</cp:revision>
  <dcterms:created xsi:type="dcterms:W3CDTF">2005-10-13T05:19:49Z</dcterms:created>
  <dcterms:modified xsi:type="dcterms:W3CDTF">2020-01-22T10:24:31Z</dcterms:modified>
</cp:coreProperties>
</file>